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7"/>
  </p:notesMasterIdLst>
  <p:sldIdLst>
    <p:sldId id="269" r:id="rId5"/>
    <p:sldId id="263" r:id="rId6"/>
  </p:sldIdLst>
  <p:sldSz cx="7199313" cy="89995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ave the date" id="{C8E267C7-999F-478B-B397-AD357C11FB6E}">
          <p14:sldIdLst>
            <p14:sldId id="269"/>
            <p14:sldId id="263"/>
          </p14:sldIdLst>
        </p14:section>
        <p14:section name="Programme" id="{DCD99135-2225-42CE-BCC1-BEC8C0697217}">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B5BF951-BC46-B4E0-E99C-1683C5BC2A4B}" name="Elza JHAN" initials="EJ" userId="S::elza.jhan@habitat-territoires.com::f92b7d5f-0c08-4cc9-8e31-8bd63a99a22c" providerId="AD"/>
  <p188:author id="{120EE55E-0FDA-8C30-E8A0-A26CA98C2C7D}" name="Roxane HUBERT" initials="RH" userId="S::roxane.hubert@habitat-territoires.com::358efead-5f17-4080-b617-d60c874968a4" providerId="AD"/>
  <p188:author id="{8EE947C5-728A-4638-4313-A71B7BE6A4E6}" name="contact@habsis.org" initials="c" userId="S::contact-habsis@habsis.org::277c9270-917e-4aa6-beb2-8997d5d48aa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D00"/>
    <a:srgbClr val="FFF7EF"/>
    <a:srgbClr val="ECEFC7"/>
    <a:srgbClr val="609C1C"/>
    <a:srgbClr val="ECE6B3"/>
    <a:srgbClr val="B8AB4B"/>
    <a:srgbClr val="FFEFE1"/>
    <a:srgbClr val="FFC997"/>
    <a:srgbClr val="FFD9B7"/>
    <a:srgbClr val="FFB0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47" autoAdjust="0"/>
  </p:normalViewPr>
  <p:slideViewPr>
    <p:cSldViewPr snapToGrid="0">
      <p:cViewPr>
        <p:scale>
          <a:sx n="90" d="100"/>
          <a:sy n="90" d="100"/>
        </p:scale>
        <p:origin x="1148" y="-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1463C6-1A0A-444C-9CA8-2A152CA4E34A}" type="datetimeFigureOut">
              <a:rPr lang="fr-FR" smtClean="0"/>
              <a:t>18/05/2026</a:t>
            </a:fld>
            <a:endParaRPr lang="fr-FR"/>
          </a:p>
        </p:txBody>
      </p:sp>
      <p:sp>
        <p:nvSpPr>
          <p:cNvPr id="4" name="Espace réservé de l'image des diapositives 3"/>
          <p:cNvSpPr>
            <a:spLocks noGrp="1" noRot="1" noChangeAspect="1"/>
          </p:cNvSpPr>
          <p:nvPr>
            <p:ph type="sldImg" idx="2"/>
          </p:nvPr>
        </p:nvSpPr>
        <p:spPr>
          <a:xfrm>
            <a:off x="2193925" y="1143000"/>
            <a:ext cx="247015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F0C878-480B-4497-8F9D-46DED5096832}" type="slidenum">
              <a:rPr lang="fr-FR" smtClean="0"/>
              <a:t>‹N°›</a:t>
            </a:fld>
            <a:endParaRPr lang="fr-FR"/>
          </a:p>
        </p:txBody>
      </p:sp>
    </p:spTree>
    <p:extLst>
      <p:ext uri="{BB962C8B-B14F-4D97-AF65-F5344CB8AC3E}">
        <p14:creationId xmlns:p14="http://schemas.microsoft.com/office/powerpoint/2010/main" val="4073937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parole des dirigeants au service d’un projet</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49F0C878-480B-4497-8F9D-46DED5096832}" type="slidenum">
              <a:rPr lang="fr-FR" smtClean="0"/>
              <a:t>1</a:t>
            </a:fld>
            <a:endParaRPr lang="fr-FR"/>
          </a:p>
        </p:txBody>
      </p:sp>
    </p:spTree>
    <p:extLst>
      <p:ext uri="{BB962C8B-B14F-4D97-AF65-F5344CB8AC3E}">
        <p14:creationId xmlns:p14="http://schemas.microsoft.com/office/powerpoint/2010/main" val="1268721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39949" y="1472842"/>
            <a:ext cx="6119416" cy="3133172"/>
          </a:xfrm>
        </p:spPr>
        <p:txBody>
          <a:bodyPr anchor="b"/>
          <a:lstStyle>
            <a:lvl1pPr algn="ctr">
              <a:defRPr sz="4724"/>
            </a:lvl1pPr>
          </a:lstStyle>
          <a:p>
            <a:r>
              <a:rPr lang="fr-FR"/>
              <a:t>Modifiez le style du titre</a:t>
            </a:r>
            <a:endParaRPr lang="en-US"/>
          </a:p>
        </p:txBody>
      </p:sp>
      <p:sp>
        <p:nvSpPr>
          <p:cNvPr id="3" name="Subtitle 2"/>
          <p:cNvSpPr>
            <a:spLocks noGrp="1"/>
          </p:cNvSpPr>
          <p:nvPr>
            <p:ph type="subTitle" idx="1"/>
          </p:nvPr>
        </p:nvSpPr>
        <p:spPr>
          <a:xfrm>
            <a:off x="899914" y="4726842"/>
            <a:ext cx="5399485" cy="2172804"/>
          </a:xfrm>
        </p:spPr>
        <p:txBody>
          <a:bodyPr/>
          <a:lstStyle>
            <a:lvl1pPr marL="0" indent="0" algn="ctr">
              <a:buNone/>
              <a:defRPr sz="1890"/>
            </a:lvl1pPr>
            <a:lvl2pPr marL="359954" indent="0" algn="ctr">
              <a:buNone/>
              <a:defRPr sz="1575"/>
            </a:lvl2pPr>
            <a:lvl3pPr marL="719907" indent="0" algn="ctr">
              <a:buNone/>
              <a:defRPr sz="1417"/>
            </a:lvl3pPr>
            <a:lvl4pPr marL="1079861" indent="0" algn="ctr">
              <a:buNone/>
              <a:defRPr sz="1260"/>
            </a:lvl4pPr>
            <a:lvl5pPr marL="1439814" indent="0" algn="ctr">
              <a:buNone/>
              <a:defRPr sz="1260"/>
            </a:lvl5pPr>
            <a:lvl6pPr marL="1799768" indent="0" algn="ctr">
              <a:buNone/>
              <a:defRPr sz="1260"/>
            </a:lvl6pPr>
            <a:lvl7pPr marL="2159721" indent="0" algn="ctr">
              <a:buNone/>
              <a:defRPr sz="1260"/>
            </a:lvl7pPr>
            <a:lvl8pPr marL="2519675" indent="0" algn="ctr">
              <a:buNone/>
              <a:defRPr sz="1260"/>
            </a:lvl8pPr>
            <a:lvl9pPr marL="2879628" indent="0" algn="ctr">
              <a:buNone/>
              <a:defRPr sz="1260"/>
            </a:lvl9pPr>
          </a:lstStyle>
          <a:p>
            <a:r>
              <a:rPr lang="fr-FR"/>
              <a:t>Modifiez le style des sous-titres du masque</a:t>
            </a:r>
            <a:endParaRPr lang="en-US"/>
          </a:p>
        </p:txBody>
      </p:sp>
      <p:sp>
        <p:nvSpPr>
          <p:cNvPr id="4" name="Date Placeholder 3"/>
          <p:cNvSpPr>
            <a:spLocks noGrp="1"/>
          </p:cNvSpPr>
          <p:nvPr>
            <p:ph type="dt" sz="half" idx="10"/>
          </p:nvPr>
        </p:nvSpPr>
        <p:spPr/>
        <p:txBody>
          <a:bodyPr/>
          <a:lstStyle/>
          <a:p>
            <a:fld id="{2BEB71B0-8796-4B73-B7A5-8A7AF49B4C4D}" type="datetimeFigureOut">
              <a:rPr lang="fr-FR" smtClean="0"/>
              <a:t>18/05/2026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396580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BEB71B0-8796-4B73-B7A5-8A7AF49B4C4D}" type="datetimeFigureOut">
              <a:rPr lang="fr-FR" smtClean="0"/>
              <a:t>18/05/2026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373672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9" y="479142"/>
            <a:ext cx="1552352" cy="7626692"/>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494953" y="479142"/>
            <a:ext cx="4567064" cy="7626692"/>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BEB71B0-8796-4B73-B7A5-8A7AF49B4C4D}" type="datetimeFigureOut">
              <a:rPr lang="fr-FR" smtClean="0"/>
              <a:t>18/05/2026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202733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2BEB71B0-8796-4B73-B7A5-8A7AF49B4C4D}" type="datetimeFigureOut">
              <a:rPr lang="fr-FR" smtClean="0"/>
              <a:t>18/05/2026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3712711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91204" y="2243638"/>
            <a:ext cx="6209407" cy="3743557"/>
          </a:xfrm>
        </p:spPr>
        <p:txBody>
          <a:bodyPr anchor="b"/>
          <a:lstStyle>
            <a:lvl1pPr>
              <a:defRPr sz="4724"/>
            </a:lvl1pPr>
          </a:lstStyle>
          <a:p>
            <a:r>
              <a:rPr lang="fr-FR"/>
              <a:t>Modifiez le style du titre</a:t>
            </a:r>
            <a:endParaRPr lang="en-US"/>
          </a:p>
        </p:txBody>
      </p:sp>
      <p:sp>
        <p:nvSpPr>
          <p:cNvPr id="3" name="Text Placeholder 2"/>
          <p:cNvSpPr>
            <a:spLocks noGrp="1"/>
          </p:cNvSpPr>
          <p:nvPr>
            <p:ph type="body" idx="1"/>
          </p:nvPr>
        </p:nvSpPr>
        <p:spPr>
          <a:xfrm>
            <a:off x="491204" y="6022610"/>
            <a:ext cx="6209407" cy="1968648"/>
          </a:xfrm>
        </p:spPr>
        <p:txBody>
          <a:bodyPr/>
          <a:lstStyle>
            <a:lvl1pPr marL="0" indent="0">
              <a:buNone/>
              <a:defRPr sz="1890">
                <a:solidFill>
                  <a:schemeClr val="tx1"/>
                </a:solidFill>
              </a:defRPr>
            </a:lvl1pPr>
            <a:lvl2pPr marL="359954" indent="0">
              <a:buNone/>
              <a:defRPr sz="1575">
                <a:solidFill>
                  <a:schemeClr val="tx1">
                    <a:tint val="75000"/>
                  </a:schemeClr>
                </a:solidFill>
              </a:defRPr>
            </a:lvl2pPr>
            <a:lvl3pPr marL="719907" indent="0">
              <a:buNone/>
              <a:defRPr sz="1417">
                <a:solidFill>
                  <a:schemeClr val="tx1">
                    <a:tint val="75000"/>
                  </a:schemeClr>
                </a:solidFill>
              </a:defRPr>
            </a:lvl3pPr>
            <a:lvl4pPr marL="1079861" indent="0">
              <a:buNone/>
              <a:defRPr sz="1260">
                <a:solidFill>
                  <a:schemeClr val="tx1">
                    <a:tint val="75000"/>
                  </a:schemeClr>
                </a:solidFill>
              </a:defRPr>
            </a:lvl4pPr>
            <a:lvl5pPr marL="1439814" indent="0">
              <a:buNone/>
              <a:defRPr sz="1260">
                <a:solidFill>
                  <a:schemeClr val="tx1">
                    <a:tint val="75000"/>
                  </a:schemeClr>
                </a:solidFill>
              </a:defRPr>
            </a:lvl5pPr>
            <a:lvl6pPr marL="1799768" indent="0">
              <a:buNone/>
              <a:defRPr sz="1260">
                <a:solidFill>
                  <a:schemeClr val="tx1">
                    <a:tint val="75000"/>
                  </a:schemeClr>
                </a:solidFill>
              </a:defRPr>
            </a:lvl6pPr>
            <a:lvl7pPr marL="2159721" indent="0">
              <a:buNone/>
              <a:defRPr sz="1260">
                <a:solidFill>
                  <a:schemeClr val="tx1">
                    <a:tint val="75000"/>
                  </a:schemeClr>
                </a:solidFill>
              </a:defRPr>
            </a:lvl7pPr>
            <a:lvl8pPr marL="2519675" indent="0">
              <a:buNone/>
              <a:defRPr sz="1260">
                <a:solidFill>
                  <a:schemeClr val="tx1">
                    <a:tint val="75000"/>
                  </a:schemeClr>
                </a:solidFill>
              </a:defRPr>
            </a:lvl8pPr>
            <a:lvl9pPr marL="2879628" indent="0">
              <a:buNone/>
              <a:defRPr sz="126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BEB71B0-8796-4B73-B7A5-8A7AF49B4C4D}" type="datetimeFigureOut">
              <a:rPr lang="fr-FR" smtClean="0"/>
              <a:t>18/05/2026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3723536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94953" y="2395710"/>
            <a:ext cx="3059708" cy="571012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p:cNvSpPr>
            <a:spLocks noGrp="1"/>
          </p:cNvSpPr>
          <p:nvPr>
            <p:ph sz="half" idx="2"/>
          </p:nvPr>
        </p:nvSpPr>
        <p:spPr>
          <a:xfrm>
            <a:off x="3644652" y="2395710"/>
            <a:ext cx="3059708" cy="571012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p:cNvSpPr>
            <a:spLocks noGrp="1"/>
          </p:cNvSpPr>
          <p:nvPr>
            <p:ph type="dt" sz="half" idx="10"/>
          </p:nvPr>
        </p:nvSpPr>
        <p:spPr/>
        <p:txBody>
          <a:bodyPr/>
          <a:lstStyle/>
          <a:p>
            <a:fld id="{2BEB71B0-8796-4B73-B7A5-8A7AF49B4C4D}" type="datetimeFigureOut">
              <a:rPr lang="fr-FR" smtClean="0"/>
              <a:t>18/05/2026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4051291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95891" y="479144"/>
            <a:ext cx="6209407" cy="1739495"/>
          </a:xfrm>
        </p:spPr>
        <p:txBody>
          <a:bodyPr/>
          <a:lstStyle/>
          <a:p>
            <a:r>
              <a:rPr lang="fr-FR"/>
              <a:t>Modifiez le style du titre</a:t>
            </a:r>
            <a:endParaRPr lang="en-US"/>
          </a:p>
        </p:txBody>
      </p:sp>
      <p:sp>
        <p:nvSpPr>
          <p:cNvPr id="3" name="Text Placeholder 2"/>
          <p:cNvSpPr>
            <a:spLocks noGrp="1"/>
          </p:cNvSpPr>
          <p:nvPr>
            <p:ph type="body" idx="1"/>
          </p:nvPr>
        </p:nvSpPr>
        <p:spPr>
          <a:xfrm>
            <a:off x="495891" y="2206137"/>
            <a:ext cx="3045646" cy="1081194"/>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fr-FR"/>
              <a:t>Cliquez pour modifier les styles du texte du masque</a:t>
            </a:r>
          </a:p>
        </p:txBody>
      </p:sp>
      <p:sp>
        <p:nvSpPr>
          <p:cNvPr id="4" name="Content Placeholder 3"/>
          <p:cNvSpPr>
            <a:spLocks noGrp="1"/>
          </p:cNvSpPr>
          <p:nvPr>
            <p:ph sz="half" idx="2"/>
          </p:nvPr>
        </p:nvSpPr>
        <p:spPr>
          <a:xfrm>
            <a:off x="495891" y="3287331"/>
            <a:ext cx="3045646" cy="483516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p:cNvSpPr>
            <a:spLocks noGrp="1"/>
          </p:cNvSpPr>
          <p:nvPr>
            <p:ph type="body" sz="quarter" idx="3"/>
          </p:nvPr>
        </p:nvSpPr>
        <p:spPr>
          <a:xfrm>
            <a:off x="3644652" y="2206137"/>
            <a:ext cx="3060646" cy="1081194"/>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fr-FR"/>
              <a:t>Cliquez pour modifier les styles du texte du masque</a:t>
            </a:r>
          </a:p>
        </p:txBody>
      </p:sp>
      <p:sp>
        <p:nvSpPr>
          <p:cNvPr id="6" name="Content Placeholder 5"/>
          <p:cNvSpPr>
            <a:spLocks noGrp="1"/>
          </p:cNvSpPr>
          <p:nvPr>
            <p:ph sz="quarter" idx="4"/>
          </p:nvPr>
        </p:nvSpPr>
        <p:spPr>
          <a:xfrm>
            <a:off x="3644652" y="3287331"/>
            <a:ext cx="3060646" cy="483516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2BEB71B0-8796-4B73-B7A5-8A7AF49B4C4D}" type="datetimeFigureOut">
              <a:rPr lang="fr-FR" smtClean="0"/>
              <a:t>18/05/2026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335117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2BEB71B0-8796-4B73-B7A5-8A7AF49B4C4D}" type="datetimeFigureOut">
              <a:rPr lang="fr-FR" smtClean="0"/>
              <a:t>18/05/2026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1925332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EB71B0-8796-4B73-B7A5-8A7AF49B4C4D}" type="datetimeFigureOut">
              <a:rPr lang="fr-FR" smtClean="0"/>
              <a:t>18/05/2026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888439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95890" y="599969"/>
            <a:ext cx="2321966" cy="2099892"/>
          </a:xfrm>
        </p:spPr>
        <p:txBody>
          <a:bodyPr anchor="b"/>
          <a:lstStyle>
            <a:lvl1pPr>
              <a:defRPr sz="2519"/>
            </a:lvl1pPr>
          </a:lstStyle>
          <a:p>
            <a:r>
              <a:rPr lang="fr-FR"/>
              <a:t>Modifiez le style du titre</a:t>
            </a:r>
            <a:endParaRPr lang="en-US"/>
          </a:p>
        </p:txBody>
      </p:sp>
      <p:sp>
        <p:nvSpPr>
          <p:cNvPr id="3" name="Content Placeholder 2"/>
          <p:cNvSpPr>
            <a:spLocks noGrp="1"/>
          </p:cNvSpPr>
          <p:nvPr>
            <p:ph idx="1"/>
          </p:nvPr>
        </p:nvSpPr>
        <p:spPr>
          <a:xfrm>
            <a:off x="3060646" y="1295769"/>
            <a:ext cx="3644652" cy="6395505"/>
          </a:xfrm>
        </p:spPr>
        <p:txBody>
          <a:bodyPr/>
          <a:lstStyle>
            <a:lvl1pPr>
              <a:defRPr sz="2519"/>
            </a:lvl1pPr>
            <a:lvl2pPr>
              <a:defRPr sz="2204"/>
            </a:lvl2pPr>
            <a:lvl3pPr>
              <a:defRPr sz="1890"/>
            </a:lvl3pPr>
            <a:lvl4pPr>
              <a:defRPr sz="1575"/>
            </a:lvl4pPr>
            <a:lvl5pPr>
              <a:defRPr sz="1575"/>
            </a:lvl5pPr>
            <a:lvl6pPr>
              <a:defRPr sz="1575"/>
            </a:lvl6pPr>
            <a:lvl7pPr>
              <a:defRPr sz="1575"/>
            </a:lvl7pPr>
            <a:lvl8pPr>
              <a:defRPr sz="1575"/>
            </a:lvl8pPr>
            <a:lvl9pPr>
              <a:defRPr sz="1575"/>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p:cNvSpPr>
            <a:spLocks noGrp="1"/>
          </p:cNvSpPr>
          <p:nvPr>
            <p:ph type="body" sz="half" idx="2"/>
          </p:nvPr>
        </p:nvSpPr>
        <p:spPr>
          <a:xfrm>
            <a:off x="495890" y="2699862"/>
            <a:ext cx="2321966" cy="5001827"/>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BEB71B0-8796-4B73-B7A5-8A7AF49B4C4D}" type="datetimeFigureOut">
              <a:rPr lang="fr-FR" smtClean="0"/>
              <a:t>18/05/2026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2140284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95890" y="599969"/>
            <a:ext cx="2321966" cy="2099892"/>
          </a:xfrm>
        </p:spPr>
        <p:txBody>
          <a:bodyPr anchor="b"/>
          <a:lstStyle>
            <a:lvl1pPr>
              <a:defRPr sz="2519"/>
            </a:lvl1pPr>
          </a:lstStyle>
          <a:p>
            <a:r>
              <a:rPr lang="fr-FR"/>
              <a:t>Modifiez le style du titre</a:t>
            </a:r>
            <a:endParaRPr lang="en-US"/>
          </a:p>
        </p:txBody>
      </p:sp>
      <p:sp>
        <p:nvSpPr>
          <p:cNvPr id="3" name="Picture Placeholder 2"/>
          <p:cNvSpPr>
            <a:spLocks noGrp="1" noChangeAspect="1"/>
          </p:cNvSpPr>
          <p:nvPr>
            <p:ph type="pic" idx="1"/>
          </p:nvPr>
        </p:nvSpPr>
        <p:spPr>
          <a:xfrm>
            <a:off x="3060646" y="1295769"/>
            <a:ext cx="3644652" cy="6395505"/>
          </a:xfrm>
        </p:spPr>
        <p:txBody>
          <a:bodyPr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fr-FR"/>
              <a:t>Cliquez sur l'icône pour ajouter une image</a:t>
            </a:r>
            <a:endParaRPr lang="en-US"/>
          </a:p>
        </p:txBody>
      </p:sp>
      <p:sp>
        <p:nvSpPr>
          <p:cNvPr id="4" name="Text Placeholder 3"/>
          <p:cNvSpPr>
            <a:spLocks noGrp="1"/>
          </p:cNvSpPr>
          <p:nvPr>
            <p:ph type="body" sz="half" idx="2"/>
          </p:nvPr>
        </p:nvSpPr>
        <p:spPr>
          <a:xfrm>
            <a:off x="495890" y="2699862"/>
            <a:ext cx="2321966" cy="5001827"/>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BEB71B0-8796-4B73-B7A5-8A7AF49B4C4D}" type="datetimeFigureOut">
              <a:rPr lang="fr-FR" smtClean="0"/>
              <a:t>18/05/2026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306BEEC-90CE-4D90-9AF7-53D2992D9EF5}" type="slidenum">
              <a:rPr lang="fr-FR" smtClean="0"/>
              <a:t>‹N°›</a:t>
            </a:fld>
            <a:endParaRPr lang="fr-FR"/>
          </a:p>
        </p:txBody>
      </p:sp>
    </p:spTree>
    <p:extLst>
      <p:ext uri="{BB962C8B-B14F-4D97-AF65-F5344CB8AC3E}">
        <p14:creationId xmlns:p14="http://schemas.microsoft.com/office/powerpoint/2010/main" val="1045267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953" y="479144"/>
            <a:ext cx="6209407" cy="1739495"/>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Text Placeholder 2"/>
          <p:cNvSpPr>
            <a:spLocks noGrp="1"/>
          </p:cNvSpPr>
          <p:nvPr>
            <p:ph type="body" idx="1"/>
          </p:nvPr>
        </p:nvSpPr>
        <p:spPr>
          <a:xfrm>
            <a:off x="494953" y="2395710"/>
            <a:ext cx="6209407" cy="571012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2"/>
          </p:nvPr>
        </p:nvSpPr>
        <p:spPr>
          <a:xfrm>
            <a:off x="494953" y="8341240"/>
            <a:ext cx="1619845" cy="479142"/>
          </a:xfrm>
          <a:prstGeom prst="rect">
            <a:avLst/>
          </a:prstGeom>
        </p:spPr>
        <p:txBody>
          <a:bodyPr vert="horz" lIns="91440" tIns="45720" rIns="91440" bIns="45720" rtlCol="0" anchor="ctr"/>
          <a:lstStyle>
            <a:lvl1pPr algn="l">
              <a:defRPr sz="945">
                <a:solidFill>
                  <a:schemeClr val="tx1">
                    <a:tint val="75000"/>
                  </a:schemeClr>
                </a:solidFill>
              </a:defRPr>
            </a:lvl1pPr>
          </a:lstStyle>
          <a:p>
            <a:fld id="{2BEB71B0-8796-4B73-B7A5-8A7AF49B4C4D}" type="datetimeFigureOut">
              <a:rPr lang="fr-FR" smtClean="0"/>
              <a:t>18/05/2026</a:t>
            </a:fld>
            <a:endParaRPr lang="fr-FR"/>
          </a:p>
        </p:txBody>
      </p:sp>
      <p:sp>
        <p:nvSpPr>
          <p:cNvPr id="5" name="Footer Placeholder 4"/>
          <p:cNvSpPr>
            <a:spLocks noGrp="1"/>
          </p:cNvSpPr>
          <p:nvPr>
            <p:ph type="ftr" sz="quarter" idx="3"/>
          </p:nvPr>
        </p:nvSpPr>
        <p:spPr>
          <a:xfrm>
            <a:off x="2384773" y="8341240"/>
            <a:ext cx="2429768" cy="479142"/>
          </a:xfrm>
          <a:prstGeom prst="rect">
            <a:avLst/>
          </a:prstGeom>
        </p:spPr>
        <p:txBody>
          <a:bodyPr vert="horz" lIns="91440" tIns="45720" rIns="91440" bIns="45720" rtlCol="0" anchor="ctr"/>
          <a:lstStyle>
            <a:lvl1pPr algn="ctr">
              <a:defRPr sz="945">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084515" y="8341240"/>
            <a:ext cx="1619845" cy="479142"/>
          </a:xfrm>
          <a:prstGeom prst="rect">
            <a:avLst/>
          </a:prstGeom>
        </p:spPr>
        <p:txBody>
          <a:bodyPr vert="horz" lIns="91440" tIns="45720" rIns="91440" bIns="45720" rtlCol="0" anchor="ctr"/>
          <a:lstStyle>
            <a:lvl1pPr algn="r">
              <a:defRPr sz="945">
                <a:solidFill>
                  <a:schemeClr val="tx1">
                    <a:tint val="75000"/>
                  </a:schemeClr>
                </a:solidFill>
              </a:defRPr>
            </a:lvl1pPr>
          </a:lstStyle>
          <a:p>
            <a:fld id="{1306BEEC-90CE-4D90-9AF7-53D2992D9EF5}" type="slidenum">
              <a:rPr lang="fr-FR" smtClean="0"/>
              <a:t>‹N°›</a:t>
            </a:fld>
            <a:endParaRPr lang="fr-FR"/>
          </a:p>
        </p:txBody>
      </p:sp>
    </p:spTree>
    <p:extLst>
      <p:ext uri="{BB962C8B-B14F-4D97-AF65-F5344CB8AC3E}">
        <p14:creationId xmlns:p14="http://schemas.microsoft.com/office/powerpoint/2010/main" val="427774544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719907" rtl="0" eaLnBrk="1" latinLnBrk="0" hangingPunct="1">
        <a:lnSpc>
          <a:spcPct val="90000"/>
        </a:lnSpc>
        <a:spcBef>
          <a:spcPct val="0"/>
        </a:spcBef>
        <a:buNone/>
        <a:defRPr sz="3464" kern="1200">
          <a:solidFill>
            <a:schemeClr val="tx1"/>
          </a:solidFill>
          <a:latin typeface="+mj-lt"/>
          <a:ea typeface="+mj-ea"/>
          <a:cs typeface="+mj-cs"/>
        </a:defRPr>
      </a:lvl1pPr>
    </p:titleStyle>
    <p:bodyStyle>
      <a:lvl1pPr marL="179977" indent="-179977" algn="l" defTabSz="719907" rtl="0" eaLnBrk="1" latinLnBrk="0" hangingPunct="1">
        <a:lnSpc>
          <a:spcPct val="90000"/>
        </a:lnSpc>
        <a:spcBef>
          <a:spcPts val="787"/>
        </a:spcBef>
        <a:buFont typeface="Arial" panose="020B0604020202020204" pitchFamily="34" charset="0"/>
        <a:buChar char="•"/>
        <a:defRPr sz="2204" kern="1200">
          <a:solidFill>
            <a:schemeClr val="tx1"/>
          </a:solidFill>
          <a:latin typeface="+mn-lt"/>
          <a:ea typeface="+mn-ea"/>
          <a:cs typeface="+mn-cs"/>
        </a:defRPr>
      </a:lvl1pPr>
      <a:lvl2pPr marL="539930" indent="-179977" algn="l" defTabSz="719907" rtl="0" eaLnBrk="1" latinLnBrk="0" hangingPunct="1">
        <a:lnSpc>
          <a:spcPct val="90000"/>
        </a:lnSpc>
        <a:spcBef>
          <a:spcPts val="394"/>
        </a:spcBef>
        <a:buFont typeface="Arial" panose="020B0604020202020204" pitchFamily="34" charset="0"/>
        <a:buChar char="•"/>
        <a:defRPr sz="1890" kern="1200">
          <a:solidFill>
            <a:schemeClr val="tx1"/>
          </a:solidFill>
          <a:latin typeface="+mn-lt"/>
          <a:ea typeface="+mn-ea"/>
          <a:cs typeface="+mn-cs"/>
        </a:defRPr>
      </a:lvl2pPr>
      <a:lvl3pPr marL="899884" indent="-179977" algn="l" defTabSz="719907" rtl="0" eaLnBrk="1" latinLnBrk="0" hangingPunct="1">
        <a:lnSpc>
          <a:spcPct val="90000"/>
        </a:lnSpc>
        <a:spcBef>
          <a:spcPts val="394"/>
        </a:spcBef>
        <a:buFont typeface="Arial" panose="020B0604020202020204" pitchFamily="34" charset="0"/>
        <a:buChar char="•"/>
        <a:defRPr sz="1575" kern="1200">
          <a:solidFill>
            <a:schemeClr val="tx1"/>
          </a:solidFill>
          <a:latin typeface="+mn-lt"/>
          <a:ea typeface="+mn-ea"/>
          <a:cs typeface="+mn-cs"/>
        </a:defRPr>
      </a:lvl3pPr>
      <a:lvl4pPr marL="1259837"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4pPr>
      <a:lvl5pPr marL="1619791"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5pPr>
      <a:lvl6pPr marL="1979745"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6pPr>
      <a:lvl7pPr marL="2339698"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7pPr>
      <a:lvl8pPr marL="2699652"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8pPr>
      <a:lvl9pPr marL="3059605"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9pPr>
    </p:bodyStyle>
    <p:otherStyle>
      <a:defPPr>
        <a:defRPr lang="en-US"/>
      </a:defPPr>
      <a:lvl1pPr marL="0" algn="l" defTabSz="719907" rtl="0" eaLnBrk="1" latinLnBrk="0" hangingPunct="1">
        <a:defRPr sz="1417" kern="1200">
          <a:solidFill>
            <a:schemeClr val="tx1"/>
          </a:solidFill>
          <a:latin typeface="+mn-lt"/>
          <a:ea typeface="+mn-ea"/>
          <a:cs typeface="+mn-cs"/>
        </a:defRPr>
      </a:lvl1pPr>
      <a:lvl2pPr marL="359954" algn="l" defTabSz="719907" rtl="0" eaLnBrk="1" latinLnBrk="0" hangingPunct="1">
        <a:defRPr sz="1417" kern="1200">
          <a:solidFill>
            <a:schemeClr val="tx1"/>
          </a:solidFill>
          <a:latin typeface="+mn-lt"/>
          <a:ea typeface="+mn-ea"/>
          <a:cs typeface="+mn-cs"/>
        </a:defRPr>
      </a:lvl2pPr>
      <a:lvl3pPr marL="719907" algn="l" defTabSz="719907" rtl="0" eaLnBrk="1" latinLnBrk="0" hangingPunct="1">
        <a:defRPr sz="1417" kern="1200">
          <a:solidFill>
            <a:schemeClr val="tx1"/>
          </a:solidFill>
          <a:latin typeface="+mn-lt"/>
          <a:ea typeface="+mn-ea"/>
          <a:cs typeface="+mn-cs"/>
        </a:defRPr>
      </a:lvl3pPr>
      <a:lvl4pPr marL="1079861" algn="l" defTabSz="719907" rtl="0" eaLnBrk="1" latinLnBrk="0" hangingPunct="1">
        <a:defRPr sz="1417" kern="1200">
          <a:solidFill>
            <a:schemeClr val="tx1"/>
          </a:solidFill>
          <a:latin typeface="+mn-lt"/>
          <a:ea typeface="+mn-ea"/>
          <a:cs typeface="+mn-cs"/>
        </a:defRPr>
      </a:lvl4pPr>
      <a:lvl5pPr marL="1439814" algn="l" defTabSz="719907" rtl="0" eaLnBrk="1" latinLnBrk="0" hangingPunct="1">
        <a:defRPr sz="1417" kern="1200">
          <a:solidFill>
            <a:schemeClr val="tx1"/>
          </a:solidFill>
          <a:latin typeface="+mn-lt"/>
          <a:ea typeface="+mn-ea"/>
          <a:cs typeface="+mn-cs"/>
        </a:defRPr>
      </a:lvl5pPr>
      <a:lvl6pPr marL="1799768" algn="l" defTabSz="719907" rtl="0" eaLnBrk="1" latinLnBrk="0" hangingPunct="1">
        <a:defRPr sz="1417" kern="1200">
          <a:solidFill>
            <a:schemeClr val="tx1"/>
          </a:solidFill>
          <a:latin typeface="+mn-lt"/>
          <a:ea typeface="+mn-ea"/>
          <a:cs typeface="+mn-cs"/>
        </a:defRPr>
      </a:lvl6pPr>
      <a:lvl7pPr marL="2159721" algn="l" defTabSz="719907" rtl="0" eaLnBrk="1" latinLnBrk="0" hangingPunct="1">
        <a:defRPr sz="1417" kern="1200">
          <a:solidFill>
            <a:schemeClr val="tx1"/>
          </a:solidFill>
          <a:latin typeface="+mn-lt"/>
          <a:ea typeface="+mn-ea"/>
          <a:cs typeface="+mn-cs"/>
        </a:defRPr>
      </a:lvl7pPr>
      <a:lvl8pPr marL="2519675" algn="l" defTabSz="719907" rtl="0" eaLnBrk="1" latinLnBrk="0" hangingPunct="1">
        <a:defRPr sz="1417" kern="1200">
          <a:solidFill>
            <a:schemeClr val="tx1"/>
          </a:solidFill>
          <a:latin typeface="+mn-lt"/>
          <a:ea typeface="+mn-ea"/>
          <a:cs typeface="+mn-cs"/>
        </a:defRPr>
      </a:lvl8pPr>
      <a:lvl9pPr marL="2879628" algn="l" defTabSz="719907" rtl="0" eaLnBrk="1" latinLnBrk="0" hangingPunct="1">
        <a:defRPr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forms.office.com/e/yZYBgFhtYd" TargetMode="External"/><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hyperlink" Target="https://forms.office.com/e/dzFaHjXFx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7EF"/>
        </a:solidFill>
        <a:effectLst/>
      </p:bgPr>
    </p:bg>
    <p:spTree>
      <p:nvGrpSpPr>
        <p:cNvPr id="1" name="">
          <a:extLst>
            <a:ext uri="{FF2B5EF4-FFF2-40B4-BE49-F238E27FC236}">
              <a16:creationId xmlns:a16="http://schemas.microsoft.com/office/drawing/2014/main" id="{590DFCFC-6C6D-E67B-5228-D144C0AF6E37}"/>
            </a:ext>
          </a:extLst>
        </p:cNvPr>
        <p:cNvGrpSpPr/>
        <p:nvPr/>
      </p:nvGrpSpPr>
      <p:grpSpPr>
        <a:xfrm>
          <a:off x="0" y="0"/>
          <a:ext cx="0" cy="0"/>
          <a:chOff x="0" y="0"/>
          <a:chExt cx="0" cy="0"/>
        </a:xfrm>
      </p:grpSpPr>
      <p:sp>
        <p:nvSpPr>
          <p:cNvPr id="9" name="ZoneTexte 8">
            <a:extLst>
              <a:ext uri="{FF2B5EF4-FFF2-40B4-BE49-F238E27FC236}">
                <a16:creationId xmlns:a16="http://schemas.microsoft.com/office/drawing/2014/main" id="{FAFE1BBB-FB05-FF2C-CD56-61D34DF9FA7C}"/>
              </a:ext>
            </a:extLst>
          </p:cNvPr>
          <p:cNvSpPr txBox="1"/>
          <p:nvPr/>
        </p:nvSpPr>
        <p:spPr>
          <a:xfrm>
            <a:off x="226111" y="3562474"/>
            <a:ext cx="6778935" cy="2246769"/>
          </a:xfrm>
          <a:prstGeom prst="rect">
            <a:avLst/>
          </a:prstGeom>
          <a:noFill/>
        </p:spPr>
        <p:txBody>
          <a:bodyPr wrap="square" rtlCol="0">
            <a:spAutoFit/>
          </a:bodyPr>
          <a:lstStyle/>
          <a:p>
            <a:pPr lvl="0" algn="ctr"/>
            <a:r>
              <a:rPr lang="fr-FR" sz="1400" dirty="0">
                <a:solidFill>
                  <a:schemeClr val="dk1"/>
                </a:solidFill>
              </a:rPr>
              <a:t>Dans un contexte marqué par les crises, les transformations du travail et l’évolution des attentes des collaborateurs, la capacité de la direction générale en embarquer le collectif est de plus en plus challengée. Comment maintenir des collectifs engagés malgré la mise à distance des corps ? Comment redonner du sens dans un environnement incertain et fragmenté ? Comment porter une parole claire et fédératrice face à la multiplication des crises ?</a:t>
            </a:r>
          </a:p>
          <a:p>
            <a:pPr lvl="0" algn="ctr"/>
            <a:endParaRPr lang="fr-FR" sz="1400" dirty="0">
              <a:solidFill>
                <a:schemeClr val="dk1"/>
              </a:solidFill>
            </a:endParaRPr>
          </a:p>
          <a:p>
            <a:pPr lvl="0" algn="ctr"/>
            <a:r>
              <a:rPr lang="fr-FR" sz="1400" dirty="0">
                <a:solidFill>
                  <a:schemeClr val="dk1"/>
                </a:solidFill>
              </a:rPr>
              <a:t>Cette matinée réunira des dirigeants d’organismes de logement social. L’objectif : prendre du recul entre pairs, confronter les pratiques et explorer ensemble les nouveaux enjeux de la communication et du récit collectif au sein des organisations.</a:t>
            </a:r>
          </a:p>
        </p:txBody>
      </p:sp>
      <p:sp>
        <p:nvSpPr>
          <p:cNvPr id="13" name="Rectangle 12">
            <a:extLst>
              <a:ext uri="{FF2B5EF4-FFF2-40B4-BE49-F238E27FC236}">
                <a16:creationId xmlns:a16="http://schemas.microsoft.com/office/drawing/2014/main" id="{6514E9CA-1F7E-AD69-8D3C-611A50B3C14A}"/>
              </a:ext>
            </a:extLst>
          </p:cNvPr>
          <p:cNvSpPr/>
          <p:nvPr/>
        </p:nvSpPr>
        <p:spPr>
          <a:xfrm>
            <a:off x="1" y="5913474"/>
            <a:ext cx="7199312" cy="2635363"/>
          </a:xfrm>
          <a:prstGeom prst="rect">
            <a:avLst/>
          </a:prstGeom>
          <a:solidFill>
            <a:srgbClr val="FFEFE1">
              <a:alpha val="68000"/>
            </a:srgbClr>
          </a:solidFill>
          <a:ln>
            <a:solidFill>
              <a:srgbClr val="FFEF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a:extLst>
              <a:ext uri="{FF2B5EF4-FFF2-40B4-BE49-F238E27FC236}">
                <a16:creationId xmlns:a16="http://schemas.microsoft.com/office/drawing/2014/main" id="{CEF2B5BD-FA7E-189F-C561-78A1E2DA3A2F}"/>
              </a:ext>
            </a:extLst>
          </p:cNvPr>
          <p:cNvSpPr/>
          <p:nvPr/>
        </p:nvSpPr>
        <p:spPr>
          <a:xfrm>
            <a:off x="187490" y="6200854"/>
            <a:ext cx="6807022" cy="2273420"/>
          </a:xfrm>
          <a:prstGeom prst="rect">
            <a:avLst/>
          </a:prstGeom>
          <a:solidFill>
            <a:srgbClr val="FFE7CE"/>
          </a:solidFill>
          <a:ln>
            <a:solidFill>
              <a:srgbClr val="FFE7CE"/>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Graphique 4" descr="Un anneau de lignes radiales">
            <a:extLst>
              <a:ext uri="{FF2B5EF4-FFF2-40B4-BE49-F238E27FC236}">
                <a16:creationId xmlns:a16="http://schemas.microsoft.com/office/drawing/2014/main" id="{468826C0-4EFA-3793-0313-820CF6D78FE5}"/>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0441" y="-293756"/>
            <a:ext cx="1806285" cy="1806285"/>
          </a:xfrm>
          <a:prstGeom prst="rect">
            <a:avLst/>
          </a:prstGeom>
        </p:spPr>
      </p:pic>
      <p:sp>
        <p:nvSpPr>
          <p:cNvPr id="16" name="Rectangle 15">
            <a:extLst>
              <a:ext uri="{FF2B5EF4-FFF2-40B4-BE49-F238E27FC236}">
                <a16:creationId xmlns:a16="http://schemas.microsoft.com/office/drawing/2014/main" id="{14AEC8F2-4A59-FC2D-9452-4D5E22EC838C}"/>
              </a:ext>
            </a:extLst>
          </p:cNvPr>
          <p:cNvSpPr/>
          <p:nvPr/>
        </p:nvSpPr>
        <p:spPr>
          <a:xfrm>
            <a:off x="3144442" y="3023030"/>
            <a:ext cx="1920955" cy="83894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501"/>
          </a:p>
        </p:txBody>
      </p:sp>
      <p:sp>
        <p:nvSpPr>
          <p:cNvPr id="17" name="Rectangle 16">
            <a:extLst>
              <a:ext uri="{FF2B5EF4-FFF2-40B4-BE49-F238E27FC236}">
                <a16:creationId xmlns:a16="http://schemas.microsoft.com/office/drawing/2014/main" id="{299CD642-0A2F-44BB-7AFB-4C4125F643AC}"/>
              </a:ext>
            </a:extLst>
          </p:cNvPr>
          <p:cNvSpPr/>
          <p:nvPr/>
        </p:nvSpPr>
        <p:spPr>
          <a:xfrm>
            <a:off x="780348" y="637258"/>
            <a:ext cx="1506394" cy="2121969"/>
          </a:xfrm>
          <a:prstGeom prst="rect">
            <a:avLst/>
          </a:prstGeom>
          <a:solidFill>
            <a:srgbClr val="C05D00">
              <a:alpha val="34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606"/>
          </a:p>
        </p:txBody>
      </p:sp>
      <p:sp>
        <p:nvSpPr>
          <p:cNvPr id="12" name="Rectangle 11">
            <a:extLst>
              <a:ext uri="{FF2B5EF4-FFF2-40B4-BE49-F238E27FC236}">
                <a16:creationId xmlns:a16="http://schemas.microsoft.com/office/drawing/2014/main" id="{0BB5BF9D-327B-DD1A-3F91-C7B90E3667A1}"/>
              </a:ext>
            </a:extLst>
          </p:cNvPr>
          <p:cNvSpPr/>
          <p:nvPr/>
        </p:nvSpPr>
        <p:spPr>
          <a:xfrm>
            <a:off x="385723" y="353792"/>
            <a:ext cx="1714441" cy="2259579"/>
          </a:xfrm>
          <a:prstGeom prst="rect">
            <a:avLst/>
          </a:prstGeom>
          <a:solidFill>
            <a:srgbClr val="C05D00"/>
          </a:solidFill>
          <a:ln>
            <a:solidFill>
              <a:srgbClr val="C05D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606"/>
          </a:p>
        </p:txBody>
      </p:sp>
      <p:sp>
        <p:nvSpPr>
          <p:cNvPr id="3" name="ZoneTexte 2">
            <a:extLst>
              <a:ext uri="{FF2B5EF4-FFF2-40B4-BE49-F238E27FC236}">
                <a16:creationId xmlns:a16="http://schemas.microsoft.com/office/drawing/2014/main" id="{68DA9CC8-F209-3C55-F6A5-C80FA074D3F2}"/>
              </a:ext>
            </a:extLst>
          </p:cNvPr>
          <p:cNvSpPr txBox="1"/>
          <p:nvPr/>
        </p:nvSpPr>
        <p:spPr>
          <a:xfrm>
            <a:off x="429796" y="450700"/>
            <a:ext cx="1623751" cy="2123658"/>
          </a:xfrm>
          <a:prstGeom prst="rect">
            <a:avLst/>
          </a:prstGeom>
          <a:noFill/>
        </p:spPr>
        <p:txBody>
          <a:bodyPr wrap="square" rtlCol="0">
            <a:spAutoFit/>
          </a:bodyPr>
          <a:lstStyle/>
          <a:p>
            <a:pPr algn="just"/>
            <a:r>
              <a:rPr lang="fr-FR" sz="4400">
                <a:solidFill>
                  <a:schemeClr val="bg1"/>
                </a:solidFill>
                <a:latin typeface="Aptos Black" panose="020B0004020202020204" pitchFamily="34" charset="0"/>
              </a:rPr>
              <a:t>SAVE </a:t>
            </a:r>
          </a:p>
          <a:p>
            <a:pPr algn="just"/>
            <a:r>
              <a:rPr lang="fr-FR" sz="4400">
                <a:solidFill>
                  <a:schemeClr val="bg1"/>
                </a:solidFill>
                <a:latin typeface="Aptos Black" panose="020B0004020202020204" pitchFamily="34" charset="0"/>
              </a:rPr>
              <a:t>THE </a:t>
            </a:r>
          </a:p>
          <a:p>
            <a:pPr algn="just"/>
            <a:r>
              <a:rPr lang="fr-FR" sz="4400">
                <a:solidFill>
                  <a:schemeClr val="bg1"/>
                </a:solidFill>
                <a:latin typeface="Aptos Black" panose="020B0004020202020204" pitchFamily="34" charset="0"/>
              </a:rPr>
              <a:t>DATE</a:t>
            </a:r>
            <a:endParaRPr lang="fr-FR" sz="1501">
              <a:solidFill>
                <a:schemeClr val="bg1"/>
              </a:solidFill>
              <a:latin typeface="Aptos Black" panose="020B0004020202020204" pitchFamily="34" charset="0"/>
            </a:endParaRPr>
          </a:p>
        </p:txBody>
      </p:sp>
      <p:sp>
        <p:nvSpPr>
          <p:cNvPr id="21" name="Cercle : creux 20">
            <a:extLst>
              <a:ext uri="{FF2B5EF4-FFF2-40B4-BE49-F238E27FC236}">
                <a16:creationId xmlns:a16="http://schemas.microsoft.com/office/drawing/2014/main" id="{E780E660-4391-4AE9-AAEC-D883204BB11D}"/>
              </a:ext>
            </a:extLst>
          </p:cNvPr>
          <p:cNvSpPr/>
          <p:nvPr/>
        </p:nvSpPr>
        <p:spPr>
          <a:xfrm>
            <a:off x="-716991" y="5513421"/>
            <a:ext cx="1399360" cy="1267057"/>
          </a:xfrm>
          <a:prstGeom prst="donut">
            <a:avLst>
              <a:gd name="adj" fmla="val 7415"/>
            </a:avLst>
          </a:prstGeom>
          <a:solidFill>
            <a:srgbClr val="FFD9B7"/>
          </a:solidFill>
          <a:ln w="76200">
            <a:solidFill>
              <a:srgbClr val="FFD9B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2" name="ZoneTexte 21">
            <a:extLst>
              <a:ext uri="{FF2B5EF4-FFF2-40B4-BE49-F238E27FC236}">
                <a16:creationId xmlns:a16="http://schemas.microsoft.com/office/drawing/2014/main" id="{0F8E6A61-2C6C-152A-588D-1119D8B7A998}"/>
              </a:ext>
            </a:extLst>
          </p:cNvPr>
          <p:cNvSpPr txBox="1"/>
          <p:nvPr/>
        </p:nvSpPr>
        <p:spPr>
          <a:xfrm>
            <a:off x="212210" y="5805665"/>
            <a:ext cx="3611652" cy="400110"/>
          </a:xfrm>
          <a:prstGeom prst="rect">
            <a:avLst/>
          </a:prstGeom>
          <a:noFill/>
        </p:spPr>
        <p:txBody>
          <a:bodyPr wrap="square">
            <a:spAutoFit/>
          </a:bodyPr>
          <a:lstStyle/>
          <a:p>
            <a:r>
              <a:rPr lang="fr-FR" sz="2000" b="1" dirty="0">
                <a:solidFill>
                  <a:srgbClr val="C05D00"/>
                </a:solidFill>
                <a:latin typeface="Aptos ExtraBold" panose="020B0004020202020204" pitchFamily="34" charset="0"/>
              </a:rPr>
              <a:t>Avec la présence de </a:t>
            </a:r>
          </a:p>
        </p:txBody>
      </p:sp>
      <p:sp>
        <p:nvSpPr>
          <p:cNvPr id="29" name="Rectangle 28">
            <a:extLst>
              <a:ext uri="{FF2B5EF4-FFF2-40B4-BE49-F238E27FC236}">
                <a16:creationId xmlns:a16="http://schemas.microsoft.com/office/drawing/2014/main" id="{3FA20342-BAFC-0D8A-4ACC-E05A6841CB00}"/>
              </a:ext>
            </a:extLst>
          </p:cNvPr>
          <p:cNvSpPr/>
          <p:nvPr/>
        </p:nvSpPr>
        <p:spPr>
          <a:xfrm>
            <a:off x="5034592" y="4253523"/>
            <a:ext cx="1883955" cy="3664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fr-FR"/>
          </a:p>
        </p:txBody>
      </p:sp>
      <p:pic>
        <p:nvPicPr>
          <p:cNvPr id="36" name="Image 35" descr="Une image contenant texte, capture d’écran, Police, Graphique&#10;&#10;Description générée automatiquement">
            <a:extLst>
              <a:ext uri="{FF2B5EF4-FFF2-40B4-BE49-F238E27FC236}">
                <a16:creationId xmlns:a16="http://schemas.microsoft.com/office/drawing/2014/main" id="{1545D8CB-74B0-FE26-EC63-2627FE9D0A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84279" y="124639"/>
            <a:ext cx="1060576" cy="756987"/>
          </a:xfrm>
          <a:prstGeom prst="rect">
            <a:avLst/>
          </a:prstGeom>
        </p:spPr>
      </p:pic>
      <p:sp>
        <p:nvSpPr>
          <p:cNvPr id="15" name="Rectangle : coins arrondis 14">
            <a:extLst>
              <a:ext uri="{FF2B5EF4-FFF2-40B4-BE49-F238E27FC236}">
                <a16:creationId xmlns:a16="http://schemas.microsoft.com/office/drawing/2014/main" id="{CE2D50CB-ED7A-777F-6F4D-DA6AF4EB484C}"/>
              </a:ext>
            </a:extLst>
          </p:cNvPr>
          <p:cNvSpPr/>
          <p:nvPr/>
        </p:nvSpPr>
        <p:spPr>
          <a:xfrm>
            <a:off x="2579013" y="991786"/>
            <a:ext cx="4464161" cy="1525072"/>
          </a:xfrm>
          <a:prstGeom prst="roundRect">
            <a:avLst/>
          </a:prstGeom>
          <a:solidFill>
            <a:srgbClr val="FFEFE1"/>
          </a:solidFill>
          <a:ln>
            <a:solidFill>
              <a:srgbClr val="FFEFE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pitchFamily="34" charset="0"/>
            </a:endParaRPr>
          </a:p>
        </p:txBody>
      </p:sp>
      <p:sp>
        <p:nvSpPr>
          <p:cNvPr id="19" name="ZoneTexte 18">
            <a:extLst>
              <a:ext uri="{FF2B5EF4-FFF2-40B4-BE49-F238E27FC236}">
                <a16:creationId xmlns:a16="http://schemas.microsoft.com/office/drawing/2014/main" id="{69EE349F-F3BD-C4F2-6644-F7A0FC56C913}"/>
              </a:ext>
            </a:extLst>
          </p:cNvPr>
          <p:cNvSpPr txBox="1"/>
          <p:nvPr/>
        </p:nvSpPr>
        <p:spPr>
          <a:xfrm>
            <a:off x="2579013" y="1134780"/>
            <a:ext cx="2712907" cy="1200329"/>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C05D00"/>
                </a:solidFill>
                <a:effectLst/>
                <a:uLnTx/>
                <a:uFillTx/>
                <a:latin typeface="Century Gothic" panose="020B0502020202020204" pitchFamily="34" charset="0"/>
              </a:rPr>
              <a:t>Atelier Dirigeants</a:t>
            </a:r>
            <a:endParaRPr kumimoji="0" lang="fr-FR" sz="2400" b="1" i="0" u="none" strike="noStrike" kern="1200" cap="none" spc="0" normalizeH="0" baseline="0" noProof="0" dirty="0">
              <a:ln>
                <a:noFill/>
              </a:ln>
              <a:solidFill>
                <a:srgbClr val="C05D00"/>
              </a:solidFill>
              <a:effectLst/>
              <a:uLnTx/>
              <a:uFillTx/>
              <a:latin typeface="Century Gothic" panose="020B0502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fr-FR" sz="2400" b="1" dirty="0">
                <a:solidFill>
                  <a:srgbClr val="C05D00"/>
                </a:solidFill>
                <a:latin typeface="Century Gothic" panose="020B0502020202020204" pitchFamily="34" charset="0"/>
              </a:rPr>
              <a:t>2</a:t>
            </a:r>
            <a:r>
              <a:rPr kumimoji="0" lang="fr-FR" sz="2400" b="1" i="0" u="none" strike="noStrike" kern="1200" cap="none" spc="0" normalizeH="0" baseline="0" noProof="0" dirty="0">
                <a:ln>
                  <a:noFill/>
                </a:ln>
                <a:solidFill>
                  <a:srgbClr val="C05D00"/>
                </a:solidFill>
                <a:effectLst/>
                <a:uLnTx/>
                <a:uFillTx/>
                <a:latin typeface="Century Gothic" panose="020B0502020202020204" pitchFamily="34" charset="0"/>
              </a:rPr>
              <a:t> juillet 2026</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C05D00"/>
                </a:solidFill>
                <a:effectLst/>
                <a:uLnTx/>
                <a:uFillTx/>
                <a:latin typeface="Century Gothic" panose="020B0502020202020204" pitchFamily="34" charset="0"/>
              </a:rPr>
              <a:t>9h30 – </a:t>
            </a:r>
            <a:r>
              <a:rPr lang="fr-FR" sz="2400" b="1" dirty="0">
                <a:solidFill>
                  <a:srgbClr val="C05D00"/>
                </a:solidFill>
                <a:latin typeface="Century Gothic" panose="020B0502020202020204" pitchFamily="34" charset="0"/>
              </a:rPr>
              <a:t>14h00</a:t>
            </a:r>
            <a:endParaRPr kumimoji="0" lang="fr-FR" sz="2400" b="1" i="0" u="none" strike="noStrike" kern="1200" cap="none" spc="0" normalizeH="0" baseline="0" noProof="0" dirty="0">
              <a:ln>
                <a:noFill/>
              </a:ln>
              <a:solidFill>
                <a:srgbClr val="C05D00"/>
              </a:solidFill>
              <a:effectLst/>
              <a:uLnTx/>
              <a:uFillTx/>
              <a:latin typeface="Century Gothic" panose="020B0502020202020204" pitchFamily="34" charset="0"/>
            </a:endParaRPr>
          </a:p>
        </p:txBody>
      </p:sp>
      <p:cxnSp>
        <p:nvCxnSpPr>
          <p:cNvPr id="23" name="Connecteur droit 22">
            <a:extLst>
              <a:ext uri="{FF2B5EF4-FFF2-40B4-BE49-F238E27FC236}">
                <a16:creationId xmlns:a16="http://schemas.microsoft.com/office/drawing/2014/main" id="{321174A6-E60E-C93C-FF59-195C34E10285}"/>
              </a:ext>
            </a:extLst>
          </p:cNvPr>
          <p:cNvCxnSpPr>
            <a:cxnSpLocks/>
          </p:cNvCxnSpPr>
          <p:nvPr/>
        </p:nvCxnSpPr>
        <p:spPr>
          <a:xfrm>
            <a:off x="3284279" y="2533659"/>
            <a:ext cx="1526814" cy="29356"/>
          </a:xfrm>
          <a:prstGeom prst="line">
            <a:avLst/>
          </a:prstGeom>
          <a:ln w="111125">
            <a:solidFill>
              <a:srgbClr val="FFD9B7"/>
            </a:solidFill>
          </a:ln>
        </p:spPr>
        <p:style>
          <a:lnRef idx="1">
            <a:schemeClr val="accent1"/>
          </a:lnRef>
          <a:fillRef idx="0">
            <a:schemeClr val="accent1"/>
          </a:fillRef>
          <a:effectRef idx="0">
            <a:schemeClr val="accent1"/>
          </a:effectRef>
          <a:fontRef idx="minor">
            <a:schemeClr val="tx1"/>
          </a:fontRef>
        </p:style>
      </p:cxnSp>
      <p:sp>
        <p:nvSpPr>
          <p:cNvPr id="24" name="ZoneTexte 23">
            <a:extLst>
              <a:ext uri="{FF2B5EF4-FFF2-40B4-BE49-F238E27FC236}">
                <a16:creationId xmlns:a16="http://schemas.microsoft.com/office/drawing/2014/main" id="{BFECDC8E-29ED-5800-4971-483E0F11F531}"/>
              </a:ext>
            </a:extLst>
          </p:cNvPr>
          <p:cNvSpPr txBox="1"/>
          <p:nvPr/>
        </p:nvSpPr>
        <p:spPr>
          <a:xfrm>
            <a:off x="3185954" y="2287861"/>
            <a:ext cx="2525257"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a:ln>
                  <a:noFill/>
                </a:ln>
                <a:solidFill>
                  <a:srgbClr val="C05D00"/>
                </a:solidFill>
                <a:effectLst/>
                <a:uLnTx/>
                <a:uFillTx/>
                <a:latin typeface="Century Gothic" panose="020B0502020202020204" pitchFamily="34" charset="0"/>
                <a:cs typeface="Dreaming Outloud Pro" panose="03050502040302030504" pitchFamily="66" charset="0"/>
              </a:rPr>
              <a:t>EN PRÉSENTIEL </a:t>
            </a:r>
            <a:endParaRPr kumimoji="0" lang="fr-FR" sz="2000" b="0" i="0" u="none" strike="noStrike" kern="1200" cap="none" spc="0" normalizeH="0" baseline="0" noProof="0">
              <a:ln>
                <a:noFill/>
              </a:ln>
              <a:solidFill>
                <a:srgbClr val="C05D00"/>
              </a:solidFill>
              <a:effectLst/>
              <a:uLnTx/>
              <a:uFillTx/>
              <a:latin typeface="Century Gothic" panose="020B0502020202020204" pitchFamily="34" charset="0"/>
              <a:cs typeface="Dreaming Outloud Pro" panose="03050502040302030504" pitchFamily="66" charset="0"/>
            </a:endParaRPr>
          </a:p>
        </p:txBody>
      </p:sp>
      <p:sp>
        <p:nvSpPr>
          <p:cNvPr id="25" name="Organigramme : Terminateur 37">
            <a:extLst>
              <a:ext uri="{FF2B5EF4-FFF2-40B4-BE49-F238E27FC236}">
                <a16:creationId xmlns:a16="http://schemas.microsoft.com/office/drawing/2014/main" id="{E506989F-B395-32EF-34DC-B8B65C8C8D7C}"/>
              </a:ext>
            </a:extLst>
          </p:cNvPr>
          <p:cNvSpPr/>
          <p:nvPr/>
        </p:nvSpPr>
        <p:spPr>
          <a:xfrm>
            <a:off x="5200133" y="991787"/>
            <a:ext cx="3301359" cy="1525072"/>
          </a:xfrm>
          <a:custGeom>
            <a:avLst/>
            <a:gdLst>
              <a:gd name="connsiteX0" fmla="*/ 3475 w 21600"/>
              <a:gd name="connsiteY0" fmla="*/ 0 h 21600"/>
              <a:gd name="connsiteX1" fmla="*/ 18125 w 21600"/>
              <a:gd name="connsiteY1" fmla="*/ 0 h 21600"/>
              <a:gd name="connsiteX2" fmla="*/ 21600 w 21600"/>
              <a:gd name="connsiteY2" fmla="*/ 10800 h 21600"/>
              <a:gd name="connsiteX3" fmla="*/ 18125 w 21600"/>
              <a:gd name="connsiteY3" fmla="*/ 21600 h 21600"/>
              <a:gd name="connsiteX4" fmla="*/ 3475 w 21600"/>
              <a:gd name="connsiteY4" fmla="*/ 21600 h 21600"/>
              <a:gd name="connsiteX5" fmla="*/ 0 w 21600"/>
              <a:gd name="connsiteY5" fmla="*/ 10800 h 21600"/>
              <a:gd name="connsiteX6" fmla="*/ 3475 w 21600"/>
              <a:gd name="connsiteY6" fmla="*/ 0 h 21600"/>
              <a:gd name="connsiteX0" fmla="*/ 3135 w 21601"/>
              <a:gd name="connsiteY0" fmla="*/ 113 h 21600"/>
              <a:gd name="connsiteX1" fmla="*/ 18126 w 21601"/>
              <a:gd name="connsiteY1" fmla="*/ 0 h 21600"/>
              <a:gd name="connsiteX2" fmla="*/ 21601 w 21601"/>
              <a:gd name="connsiteY2" fmla="*/ 10800 h 21600"/>
              <a:gd name="connsiteX3" fmla="*/ 18126 w 21601"/>
              <a:gd name="connsiteY3" fmla="*/ 21600 h 21600"/>
              <a:gd name="connsiteX4" fmla="*/ 3476 w 21601"/>
              <a:gd name="connsiteY4" fmla="*/ 21600 h 21600"/>
              <a:gd name="connsiteX5" fmla="*/ 1 w 21601"/>
              <a:gd name="connsiteY5" fmla="*/ 10800 h 21600"/>
              <a:gd name="connsiteX6" fmla="*/ 3135 w 21601"/>
              <a:gd name="connsiteY6" fmla="*/ 113 h 21600"/>
              <a:gd name="connsiteX0" fmla="*/ 6885 w 25351"/>
              <a:gd name="connsiteY0" fmla="*/ 113 h 21600"/>
              <a:gd name="connsiteX1" fmla="*/ 21876 w 25351"/>
              <a:gd name="connsiteY1" fmla="*/ 0 h 21600"/>
              <a:gd name="connsiteX2" fmla="*/ 25351 w 25351"/>
              <a:gd name="connsiteY2" fmla="*/ 10800 h 21600"/>
              <a:gd name="connsiteX3" fmla="*/ 21876 w 25351"/>
              <a:gd name="connsiteY3" fmla="*/ 21600 h 21600"/>
              <a:gd name="connsiteX4" fmla="*/ 7226 w 25351"/>
              <a:gd name="connsiteY4" fmla="*/ 21600 h 21600"/>
              <a:gd name="connsiteX5" fmla="*/ 0 w 25351"/>
              <a:gd name="connsiteY5" fmla="*/ 10461 h 21600"/>
              <a:gd name="connsiteX6" fmla="*/ 6885 w 25351"/>
              <a:gd name="connsiteY6" fmla="*/ 113 h 21600"/>
              <a:gd name="connsiteX0" fmla="*/ 7131 w 25597"/>
              <a:gd name="connsiteY0" fmla="*/ 113 h 21600"/>
              <a:gd name="connsiteX1" fmla="*/ 22122 w 25597"/>
              <a:gd name="connsiteY1" fmla="*/ 0 h 21600"/>
              <a:gd name="connsiteX2" fmla="*/ 25597 w 25597"/>
              <a:gd name="connsiteY2" fmla="*/ 10800 h 21600"/>
              <a:gd name="connsiteX3" fmla="*/ 22122 w 25597"/>
              <a:gd name="connsiteY3" fmla="*/ 21600 h 21600"/>
              <a:gd name="connsiteX4" fmla="*/ 7472 w 25597"/>
              <a:gd name="connsiteY4" fmla="*/ 21600 h 21600"/>
              <a:gd name="connsiteX5" fmla="*/ 246 w 25597"/>
              <a:gd name="connsiteY5" fmla="*/ 10461 h 21600"/>
              <a:gd name="connsiteX6" fmla="*/ 7131 w 25597"/>
              <a:gd name="connsiteY6" fmla="*/ 113 h 21600"/>
              <a:gd name="connsiteX0" fmla="*/ 6903 w 25369"/>
              <a:gd name="connsiteY0" fmla="*/ 113 h 21600"/>
              <a:gd name="connsiteX1" fmla="*/ 21894 w 25369"/>
              <a:gd name="connsiteY1" fmla="*/ 0 h 21600"/>
              <a:gd name="connsiteX2" fmla="*/ 25369 w 25369"/>
              <a:gd name="connsiteY2" fmla="*/ 10800 h 21600"/>
              <a:gd name="connsiteX3" fmla="*/ 21894 w 25369"/>
              <a:gd name="connsiteY3" fmla="*/ 21600 h 21600"/>
              <a:gd name="connsiteX4" fmla="*/ 7244 w 25369"/>
              <a:gd name="connsiteY4" fmla="*/ 21600 h 21600"/>
              <a:gd name="connsiteX5" fmla="*/ 18 w 25369"/>
              <a:gd name="connsiteY5" fmla="*/ 10461 h 21600"/>
              <a:gd name="connsiteX6" fmla="*/ 6903 w 25369"/>
              <a:gd name="connsiteY6" fmla="*/ 113 h 21600"/>
              <a:gd name="connsiteX0" fmla="*/ 6893 w 25359"/>
              <a:gd name="connsiteY0" fmla="*/ 113 h 21600"/>
              <a:gd name="connsiteX1" fmla="*/ 21884 w 25359"/>
              <a:gd name="connsiteY1" fmla="*/ 0 h 21600"/>
              <a:gd name="connsiteX2" fmla="*/ 25359 w 25359"/>
              <a:gd name="connsiteY2" fmla="*/ 10800 h 21600"/>
              <a:gd name="connsiteX3" fmla="*/ 21884 w 25359"/>
              <a:gd name="connsiteY3" fmla="*/ 21600 h 21600"/>
              <a:gd name="connsiteX4" fmla="*/ 7234 w 25359"/>
              <a:gd name="connsiteY4" fmla="*/ 21600 h 21600"/>
              <a:gd name="connsiteX5" fmla="*/ 8 w 25359"/>
              <a:gd name="connsiteY5" fmla="*/ 10461 h 21600"/>
              <a:gd name="connsiteX6" fmla="*/ 6893 w 25359"/>
              <a:gd name="connsiteY6" fmla="*/ 113 h 21600"/>
              <a:gd name="connsiteX0" fmla="*/ 6910 w 25376"/>
              <a:gd name="connsiteY0" fmla="*/ 113 h 21600"/>
              <a:gd name="connsiteX1" fmla="*/ 21901 w 25376"/>
              <a:gd name="connsiteY1" fmla="*/ 0 h 21600"/>
              <a:gd name="connsiteX2" fmla="*/ 25376 w 25376"/>
              <a:gd name="connsiteY2" fmla="*/ 10800 h 21600"/>
              <a:gd name="connsiteX3" fmla="*/ 21901 w 25376"/>
              <a:gd name="connsiteY3" fmla="*/ 21600 h 21600"/>
              <a:gd name="connsiteX4" fmla="*/ 7251 w 25376"/>
              <a:gd name="connsiteY4" fmla="*/ 21600 h 21600"/>
              <a:gd name="connsiteX5" fmla="*/ 25 w 25376"/>
              <a:gd name="connsiteY5" fmla="*/ 10461 h 21600"/>
              <a:gd name="connsiteX6" fmla="*/ 6910 w 25376"/>
              <a:gd name="connsiteY6" fmla="*/ 113 h 21600"/>
              <a:gd name="connsiteX0" fmla="*/ 6887 w 25353"/>
              <a:gd name="connsiteY0" fmla="*/ 113 h 21600"/>
              <a:gd name="connsiteX1" fmla="*/ 21878 w 25353"/>
              <a:gd name="connsiteY1" fmla="*/ 0 h 21600"/>
              <a:gd name="connsiteX2" fmla="*/ 25353 w 25353"/>
              <a:gd name="connsiteY2" fmla="*/ 10800 h 21600"/>
              <a:gd name="connsiteX3" fmla="*/ 21878 w 25353"/>
              <a:gd name="connsiteY3" fmla="*/ 21600 h 21600"/>
              <a:gd name="connsiteX4" fmla="*/ 7228 w 25353"/>
              <a:gd name="connsiteY4" fmla="*/ 21600 h 21600"/>
              <a:gd name="connsiteX5" fmla="*/ 2 w 25353"/>
              <a:gd name="connsiteY5" fmla="*/ 10461 h 21600"/>
              <a:gd name="connsiteX6" fmla="*/ 6887 w 25353"/>
              <a:gd name="connsiteY6" fmla="*/ 113 h 21600"/>
              <a:gd name="connsiteX0" fmla="*/ 4807 w 23273"/>
              <a:gd name="connsiteY0" fmla="*/ 113 h 21600"/>
              <a:gd name="connsiteX1" fmla="*/ 19798 w 23273"/>
              <a:gd name="connsiteY1" fmla="*/ 0 h 21600"/>
              <a:gd name="connsiteX2" fmla="*/ 23273 w 23273"/>
              <a:gd name="connsiteY2" fmla="*/ 10800 h 21600"/>
              <a:gd name="connsiteX3" fmla="*/ 19798 w 23273"/>
              <a:gd name="connsiteY3" fmla="*/ 21600 h 21600"/>
              <a:gd name="connsiteX4" fmla="*/ 5148 w 23273"/>
              <a:gd name="connsiteY4" fmla="*/ 21600 h 21600"/>
              <a:gd name="connsiteX5" fmla="*/ 3 w 23273"/>
              <a:gd name="connsiteY5" fmla="*/ 10461 h 21600"/>
              <a:gd name="connsiteX6" fmla="*/ 4807 w 23273"/>
              <a:gd name="connsiteY6" fmla="*/ 113 h 21600"/>
              <a:gd name="connsiteX0" fmla="*/ 4807 w 23273"/>
              <a:gd name="connsiteY0" fmla="*/ 113 h 21600"/>
              <a:gd name="connsiteX1" fmla="*/ 19798 w 23273"/>
              <a:gd name="connsiteY1" fmla="*/ 0 h 21600"/>
              <a:gd name="connsiteX2" fmla="*/ 23273 w 23273"/>
              <a:gd name="connsiteY2" fmla="*/ 10800 h 21600"/>
              <a:gd name="connsiteX3" fmla="*/ 19798 w 23273"/>
              <a:gd name="connsiteY3" fmla="*/ 21600 h 21600"/>
              <a:gd name="connsiteX4" fmla="*/ 5148 w 23273"/>
              <a:gd name="connsiteY4" fmla="*/ 21600 h 21600"/>
              <a:gd name="connsiteX5" fmla="*/ 3 w 23273"/>
              <a:gd name="connsiteY5" fmla="*/ 10461 h 21600"/>
              <a:gd name="connsiteX6" fmla="*/ 4807 w 23273"/>
              <a:gd name="connsiteY6" fmla="*/ 113 h 21600"/>
              <a:gd name="connsiteX0" fmla="*/ 4807 w 23273"/>
              <a:gd name="connsiteY0" fmla="*/ 113 h 21602"/>
              <a:gd name="connsiteX1" fmla="*/ 19798 w 23273"/>
              <a:gd name="connsiteY1" fmla="*/ 0 h 21602"/>
              <a:gd name="connsiteX2" fmla="*/ 23273 w 23273"/>
              <a:gd name="connsiteY2" fmla="*/ 10800 h 21602"/>
              <a:gd name="connsiteX3" fmla="*/ 19798 w 23273"/>
              <a:gd name="connsiteY3" fmla="*/ 21600 h 21602"/>
              <a:gd name="connsiteX4" fmla="*/ 5148 w 23273"/>
              <a:gd name="connsiteY4" fmla="*/ 21600 h 21602"/>
              <a:gd name="connsiteX5" fmla="*/ 3 w 23273"/>
              <a:gd name="connsiteY5" fmla="*/ 10461 h 21602"/>
              <a:gd name="connsiteX6" fmla="*/ 4807 w 23273"/>
              <a:gd name="connsiteY6" fmla="*/ 113 h 21602"/>
              <a:gd name="connsiteX0" fmla="*/ 4807 w 23273"/>
              <a:gd name="connsiteY0" fmla="*/ 113 h 21637"/>
              <a:gd name="connsiteX1" fmla="*/ 19798 w 23273"/>
              <a:gd name="connsiteY1" fmla="*/ 0 h 21637"/>
              <a:gd name="connsiteX2" fmla="*/ 23273 w 23273"/>
              <a:gd name="connsiteY2" fmla="*/ 10800 h 21637"/>
              <a:gd name="connsiteX3" fmla="*/ 19798 w 23273"/>
              <a:gd name="connsiteY3" fmla="*/ 21600 h 21637"/>
              <a:gd name="connsiteX4" fmla="*/ 5148 w 23273"/>
              <a:gd name="connsiteY4" fmla="*/ 21600 h 21637"/>
              <a:gd name="connsiteX5" fmla="*/ 3 w 23273"/>
              <a:gd name="connsiteY5" fmla="*/ 10461 h 21637"/>
              <a:gd name="connsiteX6" fmla="*/ 4807 w 23273"/>
              <a:gd name="connsiteY6" fmla="*/ 113 h 21637"/>
              <a:gd name="connsiteX0" fmla="*/ 4807 w 23273"/>
              <a:gd name="connsiteY0" fmla="*/ 113 h 21600"/>
              <a:gd name="connsiteX1" fmla="*/ 19798 w 23273"/>
              <a:gd name="connsiteY1" fmla="*/ 0 h 21600"/>
              <a:gd name="connsiteX2" fmla="*/ 23273 w 23273"/>
              <a:gd name="connsiteY2" fmla="*/ 10800 h 21600"/>
              <a:gd name="connsiteX3" fmla="*/ 19798 w 23273"/>
              <a:gd name="connsiteY3" fmla="*/ 21600 h 21600"/>
              <a:gd name="connsiteX4" fmla="*/ 5148 w 23273"/>
              <a:gd name="connsiteY4" fmla="*/ 21600 h 21600"/>
              <a:gd name="connsiteX5" fmla="*/ 3 w 23273"/>
              <a:gd name="connsiteY5" fmla="*/ 10461 h 21600"/>
              <a:gd name="connsiteX6" fmla="*/ 4807 w 23273"/>
              <a:gd name="connsiteY6" fmla="*/ 113 h 2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273" h="21600">
                <a:moveTo>
                  <a:pt x="4807" y="113"/>
                </a:moveTo>
                <a:lnTo>
                  <a:pt x="19798" y="0"/>
                </a:lnTo>
                <a:cubicBezTo>
                  <a:pt x="21717" y="0"/>
                  <a:pt x="23273" y="4835"/>
                  <a:pt x="23273" y="10800"/>
                </a:cubicBezTo>
                <a:cubicBezTo>
                  <a:pt x="23273" y="16765"/>
                  <a:pt x="21717" y="21600"/>
                  <a:pt x="19798" y="21600"/>
                </a:cubicBezTo>
                <a:lnTo>
                  <a:pt x="5148" y="21600"/>
                </a:lnTo>
                <a:cubicBezTo>
                  <a:pt x="3004" y="21608"/>
                  <a:pt x="-111" y="17660"/>
                  <a:pt x="3" y="10461"/>
                </a:cubicBezTo>
                <a:cubicBezTo>
                  <a:pt x="117" y="3262"/>
                  <a:pt x="2888" y="113"/>
                  <a:pt x="4807" y="113"/>
                </a:cubicBezTo>
                <a:close/>
              </a:path>
            </a:pathLst>
          </a:custGeom>
          <a:solidFill>
            <a:srgbClr val="FFE7CE"/>
          </a:solidFill>
          <a:ln>
            <a:solidFill>
              <a:srgbClr val="FFE7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entury Gothic" panose="020B0502020202020204" pitchFamily="34" charset="0"/>
            </a:endParaRPr>
          </a:p>
        </p:txBody>
      </p:sp>
      <p:pic>
        <p:nvPicPr>
          <p:cNvPr id="26" name="Image 25" descr="Une image contenant Animation, clipart, Dessin animé, graphisme&#10;&#10;Description générée automatiquement">
            <a:extLst>
              <a:ext uri="{FF2B5EF4-FFF2-40B4-BE49-F238E27FC236}">
                <a16:creationId xmlns:a16="http://schemas.microsoft.com/office/drawing/2014/main" id="{12DFC860-56F8-B5CA-6F5F-029DC24E0EE7}"/>
              </a:ext>
            </a:extLst>
          </p:cNvPr>
          <p:cNvPicPr>
            <a:picLocks noChangeAspect="1"/>
          </p:cNvPicPr>
          <p:nvPr/>
        </p:nvPicPr>
        <p:blipFill rotWithShape="1">
          <a:blip r:embed="rId5">
            <a:extLst>
              <a:ext uri="{28A0092B-C50C-407E-A947-70E740481C1C}">
                <a14:useLocalDpi xmlns:a14="http://schemas.microsoft.com/office/drawing/2010/main" val="0"/>
              </a:ext>
            </a:extLst>
          </a:blip>
          <a:srcRect l="22442" t="18711" r="47676"/>
          <a:stretch/>
        </p:blipFill>
        <p:spPr>
          <a:xfrm>
            <a:off x="5827303" y="1299099"/>
            <a:ext cx="1279048" cy="1229411"/>
          </a:xfrm>
          <a:prstGeom prst="rect">
            <a:avLst/>
          </a:prstGeom>
        </p:spPr>
      </p:pic>
      <p:sp>
        <p:nvSpPr>
          <p:cNvPr id="7" name="ZoneTexte 6">
            <a:extLst>
              <a:ext uri="{FF2B5EF4-FFF2-40B4-BE49-F238E27FC236}">
                <a16:creationId xmlns:a16="http://schemas.microsoft.com/office/drawing/2014/main" id="{D2089E73-9F4E-752C-EB98-71C8544A6094}"/>
              </a:ext>
            </a:extLst>
          </p:cNvPr>
          <p:cNvSpPr txBox="1"/>
          <p:nvPr/>
        </p:nvSpPr>
        <p:spPr>
          <a:xfrm>
            <a:off x="116069" y="6200854"/>
            <a:ext cx="2099252" cy="769441"/>
          </a:xfrm>
          <a:prstGeom prst="rect">
            <a:avLst/>
          </a:prstGeom>
          <a:noFill/>
        </p:spPr>
        <p:txBody>
          <a:bodyPr wrap="square" rtlCol="0">
            <a:spAutoFit/>
          </a:bodyPr>
          <a:lstStyle/>
          <a:p>
            <a:pPr algn="ctr"/>
            <a:r>
              <a:rPr lang="fr-FR" sz="1600" b="1" dirty="0">
                <a:solidFill>
                  <a:srgbClr val="C05D00"/>
                </a:solidFill>
                <a:latin typeface="Aptos ExtraBold" panose="020B0004020202020204" pitchFamily="34" charset="0"/>
              </a:rPr>
              <a:t>Vincent Brulois,</a:t>
            </a:r>
            <a:endParaRPr lang="fr-FR" sz="1600" dirty="0">
              <a:solidFill>
                <a:srgbClr val="C05D00"/>
              </a:solidFill>
              <a:latin typeface="Aptos ExtraBold" panose="020B0004020202020204" pitchFamily="34" charset="0"/>
            </a:endParaRPr>
          </a:p>
          <a:p>
            <a:pPr algn="ctr"/>
            <a:r>
              <a:rPr lang="fr-FR" sz="1400" i="1" dirty="0">
                <a:solidFill>
                  <a:srgbClr val="C05D00"/>
                </a:solidFill>
                <a:latin typeface="Aptos ExtraBold" panose="020B0004020202020204" pitchFamily="34" charset="0"/>
              </a:rPr>
              <a:t>Maitre de conférences Sorbonne</a:t>
            </a:r>
          </a:p>
        </p:txBody>
      </p:sp>
      <p:sp>
        <p:nvSpPr>
          <p:cNvPr id="50" name="AutoShape 8" descr="Bienvenue sur le nouveau site web de Paris Habitat ! - Paris Habitat">
            <a:extLst>
              <a:ext uri="{FF2B5EF4-FFF2-40B4-BE49-F238E27FC236}">
                <a16:creationId xmlns:a16="http://schemas.microsoft.com/office/drawing/2014/main" id="{6066B75F-90A5-750F-7621-BEA14ECF9F01}"/>
              </a:ext>
            </a:extLst>
          </p:cNvPr>
          <p:cNvSpPr>
            <a:spLocks noChangeAspect="1" noChangeArrowheads="1"/>
          </p:cNvSpPr>
          <p:nvPr/>
        </p:nvSpPr>
        <p:spPr bwMode="auto">
          <a:xfrm>
            <a:off x="3446463" y="43465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53" name="Groupe 52">
            <a:extLst>
              <a:ext uri="{FF2B5EF4-FFF2-40B4-BE49-F238E27FC236}">
                <a16:creationId xmlns:a16="http://schemas.microsoft.com/office/drawing/2014/main" id="{BB31635B-68F4-7FBC-F4B8-FEF54DE3EEF9}"/>
              </a:ext>
            </a:extLst>
          </p:cNvPr>
          <p:cNvGrpSpPr/>
          <p:nvPr/>
        </p:nvGrpSpPr>
        <p:grpSpPr>
          <a:xfrm>
            <a:off x="1176770" y="8572219"/>
            <a:ext cx="5082270" cy="336887"/>
            <a:chOff x="1706859" y="8650619"/>
            <a:chExt cx="4515861" cy="336887"/>
          </a:xfrm>
        </p:grpSpPr>
        <p:sp>
          <p:nvSpPr>
            <p:cNvPr id="54" name="Rectangle : coins arrondis 53">
              <a:extLst>
                <a:ext uri="{FF2B5EF4-FFF2-40B4-BE49-F238E27FC236}">
                  <a16:creationId xmlns:a16="http://schemas.microsoft.com/office/drawing/2014/main" id="{8DFF2313-82B1-E9B1-206C-DC620A76F758}"/>
                </a:ext>
              </a:extLst>
            </p:cNvPr>
            <p:cNvSpPr/>
            <p:nvPr/>
          </p:nvSpPr>
          <p:spPr>
            <a:xfrm>
              <a:off x="1706859" y="8650619"/>
              <a:ext cx="4515861" cy="336887"/>
            </a:xfrm>
            <a:prstGeom prst="roundRect">
              <a:avLst/>
            </a:prstGeom>
            <a:solidFill>
              <a:srgbClr val="C05D00"/>
            </a:solidFill>
            <a:ln>
              <a:solidFill>
                <a:srgbClr val="C05D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fr-FR" sz="1400" dirty="0">
                  <a:solidFill>
                    <a:schemeClr val="bg1"/>
                  </a:solidFill>
                  <a:latin typeface="Century Gothic" panose="020B0502020202020204" pitchFamily="34" charset="0"/>
                </a:rPr>
                <a:t>KEEZE - La résidence, 114 Rue de la Boétie, 75008 Paris</a:t>
              </a:r>
            </a:p>
          </p:txBody>
        </p:sp>
        <p:pic>
          <p:nvPicPr>
            <p:cNvPr id="55" name="Graphique 54" descr="Repère avec un remplissage uni">
              <a:extLst>
                <a:ext uri="{FF2B5EF4-FFF2-40B4-BE49-F238E27FC236}">
                  <a16:creationId xmlns:a16="http://schemas.microsoft.com/office/drawing/2014/main" id="{68B3ADA4-9435-EC66-2481-7579FE905FA4}"/>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722737" y="8685821"/>
              <a:ext cx="266481" cy="266481"/>
            </a:xfrm>
            <a:prstGeom prst="rect">
              <a:avLst/>
            </a:prstGeom>
          </p:spPr>
        </p:pic>
      </p:grpSp>
      <p:sp>
        <p:nvSpPr>
          <p:cNvPr id="8" name="ZoneTexte 7">
            <a:extLst>
              <a:ext uri="{FF2B5EF4-FFF2-40B4-BE49-F238E27FC236}">
                <a16:creationId xmlns:a16="http://schemas.microsoft.com/office/drawing/2014/main" id="{DE76A7EB-A302-2991-DFF8-B5A0D1CFA583}"/>
              </a:ext>
            </a:extLst>
          </p:cNvPr>
          <p:cNvSpPr txBox="1"/>
          <p:nvPr/>
        </p:nvSpPr>
        <p:spPr>
          <a:xfrm>
            <a:off x="-1" y="2743838"/>
            <a:ext cx="7199313" cy="830997"/>
          </a:xfrm>
          <a:prstGeom prst="rect">
            <a:avLst/>
          </a:prstGeom>
          <a:noFill/>
        </p:spPr>
        <p:txBody>
          <a:bodyPr wrap="square">
            <a:spAutoFit/>
          </a:bodyPr>
          <a:lstStyle/>
          <a:p>
            <a:pPr lvl="0" algn="ctr"/>
            <a:r>
              <a:rPr lang="fr-FR" sz="2400" b="1" dirty="0">
                <a:solidFill>
                  <a:srgbClr val="C05D00"/>
                </a:solidFill>
                <a:latin typeface="Century Gothic" panose="020B0502020202020204" pitchFamily="34" charset="0"/>
                <a:ea typeface="ADLaM Display" panose="02010000000000000000" pitchFamily="2" charset="0"/>
                <a:cs typeface="ADLaM Display" panose="02010000000000000000" pitchFamily="2" charset="0"/>
              </a:rPr>
              <a:t>LA PAROLE DE LA DIRECTION GENERALE </a:t>
            </a:r>
          </a:p>
          <a:p>
            <a:pPr lvl="0" algn="ctr"/>
            <a:r>
              <a:rPr lang="fr-FR" sz="2400" b="1" dirty="0">
                <a:solidFill>
                  <a:srgbClr val="C05D00"/>
                </a:solidFill>
                <a:latin typeface="Century Gothic" panose="020B0502020202020204" pitchFamily="34" charset="0"/>
                <a:ea typeface="ADLaM Display" panose="02010000000000000000" pitchFamily="2" charset="0"/>
                <a:cs typeface="ADLaM Display" panose="02010000000000000000" pitchFamily="2" charset="0"/>
              </a:rPr>
              <a:t>L’impact du récit</a:t>
            </a:r>
          </a:p>
        </p:txBody>
      </p:sp>
      <p:sp>
        <p:nvSpPr>
          <p:cNvPr id="14" name="ZoneTexte 13">
            <a:extLst>
              <a:ext uri="{FF2B5EF4-FFF2-40B4-BE49-F238E27FC236}">
                <a16:creationId xmlns:a16="http://schemas.microsoft.com/office/drawing/2014/main" id="{10BEC9A6-83B0-1854-52A6-DD20449674AF}"/>
              </a:ext>
            </a:extLst>
          </p:cNvPr>
          <p:cNvSpPr txBox="1"/>
          <p:nvPr/>
        </p:nvSpPr>
        <p:spPr>
          <a:xfrm>
            <a:off x="2252246" y="6410432"/>
            <a:ext cx="4587157" cy="338554"/>
          </a:xfrm>
          <a:prstGeom prst="rect">
            <a:avLst/>
          </a:prstGeom>
          <a:noFill/>
        </p:spPr>
        <p:txBody>
          <a:bodyPr wrap="square" rtlCol="0">
            <a:spAutoFit/>
          </a:bodyPr>
          <a:lstStyle/>
          <a:p>
            <a:r>
              <a:rPr lang="fr-FR" sz="1600" b="1" dirty="0">
                <a:solidFill>
                  <a:srgbClr val="C05D00"/>
                </a:solidFill>
                <a:latin typeface="Aptos ExtraBold" panose="020B0004020202020204" pitchFamily="34" charset="0"/>
              </a:rPr>
              <a:t>Comment remobiliser et fédérer les équipes ? </a:t>
            </a:r>
          </a:p>
        </p:txBody>
      </p:sp>
      <p:pic>
        <p:nvPicPr>
          <p:cNvPr id="28" name="Picture 2" descr="Vincent Brulois | Revue Cadres">
            <a:extLst>
              <a:ext uri="{FF2B5EF4-FFF2-40B4-BE49-F238E27FC236}">
                <a16:creationId xmlns:a16="http://schemas.microsoft.com/office/drawing/2014/main" id="{34B82F51-8D0F-81E1-9201-FC7C28FAA27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277" y="7024296"/>
            <a:ext cx="971100" cy="1348750"/>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3A864089-9B60-0AE2-ADAA-699E64F86999}"/>
              </a:ext>
            </a:extLst>
          </p:cNvPr>
          <p:cNvSpPr txBox="1"/>
          <p:nvPr/>
        </p:nvSpPr>
        <p:spPr>
          <a:xfrm>
            <a:off x="1813381" y="6958563"/>
            <a:ext cx="5062947" cy="1384995"/>
          </a:xfrm>
          <a:prstGeom prst="rect">
            <a:avLst/>
          </a:prstGeom>
          <a:noFill/>
        </p:spPr>
        <p:txBody>
          <a:bodyPr wrap="square" rtlCol="0">
            <a:spAutoFit/>
          </a:bodyPr>
          <a:lstStyle/>
          <a:p>
            <a:pPr algn="just"/>
            <a:r>
              <a:rPr lang="fr-FR" sz="1200" i="1" dirty="0"/>
              <a:t>Vincent Brulois, enseignant-chercheur en communication des organisations à la Sorbonne et spécialiste de la communication interne, proposera un regard éclairant sur les nouvelles dynamiques collectives en entreprise. À travers son expérience auprès des directions générales et des organisations, il interrogera le rôle du dirigeant et du comité de direction dans la construction d’une culture partagée, la mobilisation des équipes et la distinction essentielle entre information et communication.</a:t>
            </a:r>
          </a:p>
        </p:txBody>
      </p:sp>
    </p:spTree>
    <p:extLst>
      <p:ext uri="{BB962C8B-B14F-4D97-AF65-F5344CB8AC3E}">
        <p14:creationId xmlns:p14="http://schemas.microsoft.com/office/powerpoint/2010/main" val="1768729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B8515-96F8-A4B9-C4CD-6F59E2C34022}"/>
            </a:ext>
          </a:extLst>
        </p:cNvPr>
        <p:cNvGrpSpPr/>
        <p:nvPr/>
      </p:nvGrpSpPr>
      <p:grpSpPr>
        <a:xfrm>
          <a:off x="0" y="0"/>
          <a:ext cx="0" cy="0"/>
          <a:chOff x="0" y="0"/>
          <a:chExt cx="0" cy="0"/>
        </a:xfrm>
      </p:grpSpPr>
      <p:pic>
        <p:nvPicPr>
          <p:cNvPr id="7" name="Image 6" descr="Une image contenant texte, capture d’écran, Police, Graphique&#10;&#10;Description générée automatiquement">
            <a:extLst>
              <a:ext uri="{FF2B5EF4-FFF2-40B4-BE49-F238E27FC236}">
                <a16:creationId xmlns:a16="http://schemas.microsoft.com/office/drawing/2014/main" id="{74E4C172-B0B3-AC11-3C40-092B843A0B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16377" y="179992"/>
            <a:ext cx="1762432" cy="1257936"/>
          </a:xfrm>
          <a:prstGeom prst="rect">
            <a:avLst/>
          </a:prstGeom>
        </p:spPr>
      </p:pic>
      <p:cxnSp>
        <p:nvCxnSpPr>
          <p:cNvPr id="32" name="Connecteur droit 31">
            <a:extLst>
              <a:ext uri="{FF2B5EF4-FFF2-40B4-BE49-F238E27FC236}">
                <a16:creationId xmlns:a16="http://schemas.microsoft.com/office/drawing/2014/main" id="{A3560F29-E646-E355-25F7-187E1330CE7D}"/>
              </a:ext>
            </a:extLst>
          </p:cNvPr>
          <p:cNvCxnSpPr>
            <a:cxnSpLocks/>
          </p:cNvCxnSpPr>
          <p:nvPr/>
        </p:nvCxnSpPr>
        <p:spPr>
          <a:xfrm>
            <a:off x="422813" y="808960"/>
            <a:ext cx="3503243" cy="0"/>
          </a:xfrm>
          <a:prstGeom prst="line">
            <a:avLst/>
          </a:prstGeom>
          <a:ln w="231775">
            <a:solidFill>
              <a:srgbClr val="FFD9B7"/>
            </a:solidFill>
          </a:ln>
        </p:spPr>
        <p:style>
          <a:lnRef idx="1">
            <a:schemeClr val="accent1"/>
          </a:lnRef>
          <a:fillRef idx="0">
            <a:schemeClr val="accent1"/>
          </a:fillRef>
          <a:effectRef idx="0">
            <a:schemeClr val="accent1"/>
          </a:effectRef>
          <a:fontRef idx="minor">
            <a:schemeClr val="tx1"/>
          </a:fontRef>
        </p:style>
      </p:cxnSp>
      <p:sp>
        <p:nvSpPr>
          <p:cNvPr id="16" name="ZoneTexte 15">
            <a:extLst>
              <a:ext uri="{FF2B5EF4-FFF2-40B4-BE49-F238E27FC236}">
                <a16:creationId xmlns:a16="http://schemas.microsoft.com/office/drawing/2014/main" id="{FA62460A-DC4B-FD14-331D-47B3A71EFF76}"/>
              </a:ext>
            </a:extLst>
          </p:cNvPr>
          <p:cNvSpPr txBox="1"/>
          <p:nvPr/>
        </p:nvSpPr>
        <p:spPr>
          <a:xfrm>
            <a:off x="169804" y="302681"/>
            <a:ext cx="3776495" cy="769441"/>
          </a:xfrm>
          <a:prstGeom prst="rect">
            <a:avLst/>
          </a:prstGeom>
          <a:noFill/>
        </p:spPr>
        <p:txBody>
          <a:bodyPr wrap="square">
            <a:spAutoFit/>
          </a:bodyPr>
          <a:lstStyle/>
          <a:p>
            <a:r>
              <a:rPr lang="fr-FR" sz="4400" b="1">
                <a:solidFill>
                  <a:srgbClr val="C05D00"/>
                </a:solidFill>
                <a:latin typeface="Aptos ExtraBold" panose="020B0004020202020204" pitchFamily="34" charset="0"/>
              </a:rPr>
              <a:t>PROGRAMME </a:t>
            </a:r>
          </a:p>
        </p:txBody>
      </p:sp>
      <p:sp>
        <p:nvSpPr>
          <p:cNvPr id="2" name="Rectangle : coins arrondis 1">
            <a:hlinkClick r:id="rId3"/>
            <a:extLst>
              <a:ext uri="{FF2B5EF4-FFF2-40B4-BE49-F238E27FC236}">
                <a16:creationId xmlns:a16="http://schemas.microsoft.com/office/drawing/2014/main" id="{C8BE8F63-C745-9FE4-D478-8D09483D4C5F}"/>
              </a:ext>
            </a:extLst>
          </p:cNvPr>
          <p:cNvSpPr/>
          <p:nvPr/>
        </p:nvSpPr>
        <p:spPr>
          <a:xfrm>
            <a:off x="1391490" y="8320332"/>
            <a:ext cx="4416332" cy="495079"/>
          </a:xfrm>
          <a:prstGeom prst="roundRect">
            <a:avLst/>
          </a:prstGeom>
          <a:solidFill>
            <a:srgbClr val="FFD9B7"/>
          </a:solidFill>
          <a:ln>
            <a:solidFill>
              <a:srgbClr val="FFD9B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606"/>
              <a:t>i</a:t>
            </a:r>
          </a:p>
        </p:txBody>
      </p:sp>
      <p:sp>
        <p:nvSpPr>
          <p:cNvPr id="4" name="ZoneTexte 3">
            <a:extLst>
              <a:ext uri="{FF2B5EF4-FFF2-40B4-BE49-F238E27FC236}">
                <a16:creationId xmlns:a16="http://schemas.microsoft.com/office/drawing/2014/main" id="{4A0892B8-6A14-6EED-76EC-2B74767DDF0C}"/>
              </a:ext>
            </a:extLst>
          </p:cNvPr>
          <p:cNvSpPr txBox="1"/>
          <p:nvPr/>
        </p:nvSpPr>
        <p:spPr>
          <a:xfrm>
            <a:off x="1534417" y="8383205"/>
            <a:ext cx="4130478" cy="369332"/>
          </a:xfrm>
          <a:prstGeom prst="rect">
            <a:avLst/>
          </a:prstGeom>
          <a:noFill/>
        </p:spPr>
        <p:txBody>
          <a:bodyPr wrap="square" lIns="91440" tIns="45720" rIns="91440" bIns="45720" rtlCol="0" anchor="t">
            <a:spAutoFit/>
          </a:bodyPr>
          <a:lstStyle/>
          <a:p>
            <a:pPr algn="ctr"/>
            <a:r>
              <a:rPr lang="fr-FR" b="1" dirty="0">
                <a:solidFill>
                  <a:srgbClr val="C05D00"/>
                </a:solidFill>
                <a:latin typeface="Aptos ExtraBold"/>
                <a:hlinkClick r:id="rId4">
                  <a:extLst>
                    <a:ext uri="{A12FA001-AC4F-418D-AE19-62706E023703}">
                      <ahyp:hlinkClr xmlns:ahyp="http://schemas.microsoft.com/office/drawing/2018/hyperlinkcolor" val="tx"/>
                    </a:ext>
                  </a:extLst>
                </a:hlinkClick>
              </a:rPr>
              <a:t>LES INSCRIPTIONS SONT OUVERTES !</a:t>
            </a:r>
            <a:endParaRPr lang="fr-FR" sz="1600" b="1">
              <a:solidFill>
                <a:srgbClr val="C05D00"/>
              </a:solidFill>
              <a:latin typeface="Aptos ExtraBold"/>
              <a:hlinkClick r:id="rId4">
                <a:extLst>
                  <a:ext uri="{A12FA001-AC4F-418D-AE19-62706E023703}">
                    <ahyp:hlinkClr xmlns:ahyp="http://schemas.microsoft.com/office/drawing/2018/hyperlinkcolor" val="tx"/>
                  </a:ext>
                </a:extLst>
              </a:hlinkClick>
            </a:endParaRPr>
          </a:p>
        </p:txBody>
      </p:sp>
      <p:pic>
        <p:nvPicPr>
          <p:cNvPr id="5" name="Graphique 4" descr="Curseur contour">
            <a:extLst>
              <a:ext uri="{FF2B5EF4-FFF2-40B4-BE49-F238E27FC236}">
                <a16:creationId xmlns:a16="http://schemas.microsoft.com/office/drawing/2014/main" id="{17A48269-0742-6058-97A7-E0C820E21D1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6375087">
            <a:off x="1125493" y="8418045"/>
            <a:ext cx="531993" cy="531993"/>
          </a:xfrm>
          <a:prstGeom prst="rect">
            <a:avLst/>
          </a:prstGeom>
        </p:spPr>
      </p:pic>
      <p:sp>
        <p:nvSpPr>
          <p:cNvPr id="13" name="ZoneTexte 12">
            <a:extLst>
              <a:ext uri="{FF2B5EF4-FFF2-40B4-BE49-F238E27FC236}">
                <a16:creationId xmlns:a16="http://schemas.microsoft.com/office/drawing/2014/main" id="{128E1BB7-DB46-3AAF-1BD8-F47AE825B989}"/>
              </a:ext>
            </a:extLst>
          </p:cNvPr>
          <p:cNvSpPr txBox="1"/>
          <p:nvPr/>
        </p:nvSpPr>
        <p:spPr>
          <a:xfrm>
            <a:off x="361504" y="1455199"/>
            <a:ext cx="6379966" cy="338554"/>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C05D00"/>
                </a:solidFill>
                <a:effectLst/>
                <a:uLnTx/>
                <a:uFillTx/>
                <a:latin typeface="Aptos ExtraBold" panose="020B0004020202020204" pitchFamily="34" charset="0"/>
                <a:ea typeface="ADLaM Display" panose="02010000000000000000" pitchFamily="2" charset="0"/>
                <a:cs typeface="ADLaM Display" panose="02010000000000000000" pitchFamily="2" charset="0"/>
              </a:rPr>
              <a:t>LA PAROLE DE LA DIRECTION GENERALE : L’impact du récit</a:t>
            </a:r>
          </a:p>
        </p:txBody>
      </p:sp>
      <p:pic>
        <p:nvPicPr>
          <p:cNvPr id="10" name="Picture 9">
            <a:extLst>
              <a:ext uri="{FF2B5EF4-FFF2-40B4-BE49-F238E27FC236}">
                <a16:creationId xmlns:a16="http://schemas.microsoft.com/office/drawing/2014/main" id="{C9E69616-0AE8-78A6-4D9B-B62530A0BF6F}"/>
              </a:ext>
            </a:extLst>
          </p:cNvPr>
          <p:cNvPicPr>
            <a:picLocks noChangeAspect="1"/>
          </p:cNvPicPr>
          <p:nvPr/>
        </p:nvPicPr>
        <p:blipFill>
          <a:blip r:embed="rId6"/>
          <a:stretch>
            <a:fillRect/>
          </a:stretch>
        </p:blipFill>
        <p:spPr>
          <a:xfrm>
            <a:off x="0" y="1909665"/>
            <a:ext cx="7192963" cy="649441"/>
          </a:xfrm>
          <a:prstGeom prst="rect">
            <a:avLst/>
          </a:prstGeom>
        </p:spPr>
      </p:pic>
      <p:sp>
        <p:nvSpPr>
          <p:cNvPr id="14" name="TextBox 13">
            <a:extLst>
              <a:ext uri="{FF2B5EF4-FFF2-40B4-BE49-F238E27FC236}">
                <a16:creationId xmlns:a16="http://schemas.microsoft.com/office/drawing/2014/main" id="{68BB83C9-5AA2-81B1-1F97-26682C4FDBC0}"/>
              </a:ext>
            </a:extLst>
          </p:cNvPr>
          <p:cNvSpPr txBox="1"/>
          <p:nvPr/>
        </p:nvSpPr>
        <p:spPr>
          <a:xfrm>
            <a:off x="93375" y="2628880"/>
            <a:ext cx="7022904" cy="1485022"/>
          </a:xfrm>
          <a:prstGeom prst="rect">
            <a:avLst/>
          </a:prstGeom>
          <a:noFill/>
          <a:ln w="28575">
            <a:solidFill>
              <a:srgbClr val="C05D00"/>
            </a:solidFill>
            <a:prstDash val="sysDot"/>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algn="l" rtl="0"/>
            <a:r>
              <a:rPr lang="fr-FR" sz="1200" b="1" kern="1200" dirty="0">
                <a:latin typeface="Century Gothic"/>
                <a:ea typeface="Cambria"/>
                <a:cs typeface="+mn-cs"/>
              </a:rPr>
              <a:t>Tarif de Participation</a:t>
            </a:r>
            <a:r>
              <a:rPr lang="fr-FR" sz="1200" kern="1200" dirty="0">
                <a:latin typeface="Century Gothic"/>
                <a:ea typeface="+mn-ea"/>
                <a:cs typeface="+mn-cs"/>
              </a:rPr>
              <a:t> </a:t>
            </a:r>
            <a:r>
              <a:rPr lang="fr-FR" sz="1100" i="1" kern="1200" dirty="0">
                <a:latin typeface="Century Gothic"/>
                <a:ea typeface="MS Mincho"/>
                <a:cs typeface="Cambria"/>
              </a:rPr>
              <a:t> :</a:t>
            </a:r>
            <a:endParaRPr lang="en-US" dirty="0"/>
          </a:p>
          <a:p>
            <a:endParaRPr lang="fr-FR" sz="1100" i="1" dirty="0">
              <a:latin typeface="Century Gothic"/>
              <a:ea typeface="MS Mincho"/>
            </a:endParaRPr>
          </a:p>
          <a:p>
            <a:pPr indent="-164465">
              <a:buFont typeface="Wingdings"/>
              <a:buChar char="ü"/>
            </a:pPr>
            <a:r>
              <a:rPr lang="fr-FR" sz="1200" kern="1200" dirty="0">
                <a:latin typeface="Century Gothic"/>
                <a:ea typeface="MS Mincho"/>
                <a:cs typeface="+mn-cs"/>
              </a:rPr>
              <a:t>Adhérent : </a:t>
            </a:r>
            <a:r>
              <a:rPr lang="fr-FR" sz="1200" b="1" dirty="0">
                <a:solidFill>
                  <a:srgbClr val="C05D00"/>
                </a:solidFill>
                <a:latin typeface="Century Gothic"/>
                <a:ea typeface="Cambria"/>
              </a:rPr>
              <a:t>150 €</a:t>
            </a:r>
            <a:r>
              <a:rPr lang="fr-FR" sz="1200" kern="1200" dirty="0">
                <a:solidFill>
                  <a:srgbClr val="C05D00"/>
                </a:solidFill>
                <a:latin typeface="Century Gothic"/>
                <a:ea typeface="Cambria"/>
                <a:cs typeface="+mn-cs"/>
              </a:rPr>
              <a:t> /personne </a:t>
            </a:r>
            <a:endParaRPr lang="fr-FR" sz="1200" kern="1200" dirty="0">
              <a:solidFill>
                <a:srgbClr val="C05D00"/>
              </a:solidFill>
              <a:latin typeface="Century Gothic"/>
              <a:ea typeface="Cambria"/>
            </a:endParaRPr>
          </a:p>
          <a:p>
            <a:pPr indent="-164465">
              <a:buFont typeface="Wingdings"/>
              <a:buChar char="ü"/>
            </a:pPr>
            <a:r>
              <a:rPr lang="fr-FR" sz="1200" kern="1200" dirty="0">
                <a:latin typeface="Century Gothic"/>
                <a:ea typeface="MS Mincho"/>
                <a:cs typeface="+mn-cs"/>
              </a:rPr>
              <a:t>Non adhérent : </a:t>
            </a:r>
            <a:r>
              <a:rPr lang="fr-FR" sz="1200" b="1" dirty="0">
                <a:solidFill>
                  <a:srgbClr val="C05D00"/>
                </a:solidFill>
                <a:latin typeface="Century Gothic"/>
                <a:ea typeface="Cambria"/>
              </a:rPr>
              <a:t>600 </a:t>
            </a:r>
            <a:r>
              <a:rPr lang="fr-FR" sz="1200" b="1" kern="1200" dirty="0">
                <a:solidFill>
                  <a:srgbClr val="C05D00"/>
                </a:solidFill>
                <a:latin typeface="Century Gothic"/>
                <a:ea typeface="Cambria"/>
                <a:cs typeface="+mn-cs"/>
              </a:rPr>
              <a:t>€ </a:t>
            </a:r>
            <a:r>
              <a:rPr lang="fr-FR" sz="1200" kern="1200" dirty="0">
                <a:solidFill>
                  <a:srgbClr val="C05D00"/>
                </a:solidFill>
                <a:latin typeface="Century Gothic"/>
                <a:ea typeface="Cambria"/>
                <a:cs typeface="+mn-cs"/>
              </a:rPr>
              <a:t>/personne</a:t>
            </a:r>
          </a:p>
          <a:p>
            <a:pPr indent="-164465">
              <a:buFont typeface="Wingdings"/>
              <a:buChar char="ü"/>
            </a:pPr>
            <a:endParaRPr lang="fr-FR" sz="1200" dirty="0">
              <a:solidFill>
                <a:srgbClr val="C05D00"/>
              </a:solidFill>
              <a:latin typeface="Century Gothic"/>
              <a:ea typeface="Cambria"/>
            </a:endParaRPr>
          </a:p>
          <a:p>
            <a:pPr indent="-164465">
              <a:buFont typeface="Wingdings"/>
              <a:buChar char="ü"/>
            </a:pPr>
            <a:endParaRPr lang="fr-FR" sz="1050" i="1" dirty="0">
              <a:solidFill>
                <a:srgbClr val="C05D00"/>
              </a:solidFill>
              <a:latin typeface="Century Gothic"/>
              <a:ea typeface="Cambria"/>
            </a:endParaRPr>
          </a:p>
          <a:p>
            <a:r>
              <a:rPr lang="fr-FR" sz="1050" i="1" dirty="0">
                <a:solidFill>
                  <a:srgbClr val="C05D00"/>
                </a:solidFill>
                <a:latin typeface="Century Gothic"/>
                <a:ea typeface="Cambria"/>
              </a:rPr>
              <a:t>Toute inscription non annulée </a:t>
            </a:r>
            <a:r>
              <a:rPr lang="fr-FR" sz="1050" i="1" u="sng" dirty="0">
                <a:solidFill>
                  <a:srgbClr val="C05D00"/>
                </a:solidFill>
                <a:latin typeface="Century Gothic"/>
                <a:ea typeface="Cambria"/>
              </a:rPr>
              <a:t>48 heures à l’avance </a:t>
            </a:r>
            <a:r>
              <a:rPr lang="fr-FR" sz="1050" i="1" dirty="0">
                <a:solidFill>
                  <a:srgbClr val="C05D00"/>
                </a:solidFill>
                <a:latin typeface="Century Gothic"/>
                <a:ea typeface="Cambria"/>
              </a:rPr>
              <a:t>sera facturée. L'annulation doit nous parvenir par mail à l'adresse suivante : </a:t>
            </a:r>
            <a:r>
              <a:rPr lang="fr-FR" sz="1050" b="1" i="1" dirty="0">
                <a:solidFill>
                  <a:srgbClr val="C05D00"/>
                </a:solidFill>
                <a:latin typeface="Century Gothic"/>
                <a:ea typeface="Cambria"/>
              </a:rPr>
              <a:t>contact@management-habitat.org</a:t>
            </a:r>
            <a:endParaRPr lang="fr-FR" sz="1200" b="1" i="1" dirty="0">
              <a:solidFill>
                <a:srgbClr val="C05D00"/>
              </a:solidFill>
              <a:latin typeface="Century Gothic"/>
              <a:ea typeface="Cambria"/>
            </a:endParaRPr>
          </a:p>
        </p:txBody>
      </p:sp>
    </p:spTree>
    <p:extLst>
      <p:ext uri="{BB962C8B-B14F-4D97-AF65-F5344CB8AC3E}">
        <p14:creationId xmlns:p14="http://schemas.microsoft.com/office/powerpoint/2010/main" val="2056465989"/>
      </p:ext>
    </p:extLst>
  </p:cSld>
  <p:clrMapOvr>
    <a:masterClrMapping/>
  </p:clrMapOvr>
</p:sld>
</file>

<file path=ppt/theme/theme1.xml><?xml version="1.0" encoding="utf-8"?>
<a:theme xmlns:a="http://schemas.openxmlformats.org/drawingml/2006/main" name="Thème Office 2013 – 2022">
  <a:themeElements>
    <a:clrScheme name="Thème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056A067E5113844AA0A9AEDE9582035" ma:contentTypeVersion="12" ma:contentTypeDescription="Crée un document." ma:contentTypeScope="" ma:versionID="0a0d22300cd72230b3b55d0e39071237">
  <xsd:schema xmlns:xsd="http://www.w3.org/2001/XMLSchema" xmlns:xs="http://www.w3.org/2001/XMLSchema" xmlns:p="http://schemas.microsoft.com/office/2006/metadata/properties" xmlns:ns2="fa093fef-b1c0-4da6-9df3-75760eb8c5b9" xmlns:ns3="fafe0536-0726-4fee-8dc1-1ae628f84d89" targetNamespace="http://schemas.microsoft.com/office/2006/metadata/properties" ma:root="true" ma:fieldsID="aaa93f8e9b134d248e17f208ab500657" ns2:_="" ns3:_="">
    <xsd:import namespace="fa093fef-b1c0-4da6-9df3-75760eb8c5b9"/>
    <xsd:import namespace="fafe0536-0726-4fee-8dc1-1ae628f84d8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093fef-b1c0-4da6-9df3-75760eb8c5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alises d’images" ma:readOnly="false" ma:fieldId="{5cf76f15-5ced-4ddc-b409-7134ff3c332f}" ma:taxonomyMulti="true" ma:sspId="fd32a620-ee61-41a4-a063-7041d9fb167d"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afe0536-0726-4fee-8dc1-1ae628f84d8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8abdba6-0ccb-405f-ab4f-49039a48be5e}" ma:internalName="TaxCatchAll" ma:showField="CatchAllData" ma:web="fafe0536-0726-4fee-8dc1-1ae628f84d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afe0536-0726-4fee-8dc1-1ae628f84d89" xsi:nil="true"/>
    <lcf76f155ced4ddcb4097134ff3c332f xmlns="fa093fef-b1c0-4da6-9df3-75760eb8c5b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B3E8629-9554-4944-940E-C402082C7414}">
  <ds:schemaRefs>
    <ds:schemaRef ds:uri="http://schemas.microsoft.com/sharepoint/v3/contenttype/forms"/>
  </ds:schemaRefs>
</ds:datastoreItem>
</file>

<file path=customXml/itemProps2.xml><?xml version="1.0" encoding="utf-8"?>
<ds:datastoreItem xmlns:ds="http://schemas.openxmlformats.org/officeDocument/2006/customXml" ds:itemID="{9D1D150B-ED56-4989-A61A-92FBFE8E5D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093fef-b1c0-4da6-9df3-75760eb8c5b9"/>
    <ds:schemaRef ds:uri="fafe0536-0726-4fee-8dc1-1ae628f84d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55BD95B-C1A2-4C7E-A3BC-32697C56B933}">
  <ds:schemaRefs>
    <ds:schemaRef ds:uri="http://schemas.microsoft.com/office/2006/metadata/properties"/>
    <ds:schemaRef ds:uri="http://schemas.openxmlformats.org/package/2006/metadata/core-properties"/>
    <ds:schemaRef ds:uri="http://purl.org/dc/terms/"/>
    <ds:schemaRef ds:uri="fa093fef-b1c0-4da6-9df3-75760eb8c5b9"/>
    <ds:schemaRef ds:uri="http://schemas.microsoft.com/office/infopath/2007/PartnerControls"/>
    <ds:schemaRef ds:uri="http://www.w3.org/XML/1998/namespace"/>
    <ds:schemaRef ds:uri="http://schemas.microsoft.com/office/2006/documentManagement/types"/>
    <ds:schemaRef ds:uri="fafe0536-0726-4fee-8dc1-1ae628f84d89"/>
    <ds:schemaRef ds:uri="http://purl.org/dc/elements/1.1/"/>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122</TotalTime>
  <Words>308</Words>
  <Application>Microsoft Office PowerPoint</Application>
  <PresentationFormat>Personnalisé</PresentationFormat>
  <Paragraphs>31</Paragraphs>
  <Slides>2</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vt:i4>
      </vt:variant>
    </vt:vector>
  </HeadingPairs>
  <TitlesOfParts>
    <vt:vector size="11" baseType="lpstr">
      <vt:lpstr>Aptos</vt:lpstr>
      <vt:lpstr>Aptos Black</vt:lpstr>
      <vt:lpstr>Aptos ExtraBold</vt:lpstr>
      <vt:lpstr>Arial</vt:lpstr>
      <vt:lpstr>Calibri</vt:lpstr>
      <vt:lpstr>Calibri Light</vt:lpstr>
      <vt:lpstr>Century Gothic</vt:lpstr>
      <vt:lpstr>Wingdings</vt:lpstr>
      <vt:lpstr>Thème Office 2013 – 2022</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Manon LEMAIRE</dc:creator>
  <cp:lastModifiedBy>contact@habsis.org</cp:lastModifiedBy>
  <cp:revision>8</cp:revision>
  <dcterms:created xsi:type="dcterms:W3CDTF">2023-11-24T08:54:52Z</dcterms:created>
  <dcterms:modified xsi:type="dcterms:W3CDTF">2026-05-18T09:46:07Z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0x0101001056A067E5113844AA0A9AEDE9582035</vt:lpwstr>
  </property>
  <property fmtid="{D5CDD505-2E9C-101B-9397-08002B2CF9AE}" pid="3" name="MediaServiceImageTags">
    <vt:lpwstr/>
  </property>
</Properties>
</file>